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258" r:id="rId2"/>
    <p:sldId id="270" r:id="rId3"/>
    <p:sldId id="271" r:id="rId4"/>
    <p:sldId id="272" r:id="rId5"/>
    <p:sldId id="275" r:id="rId6"/>
    <p:sldId id="273" r:id="rId7"/>
    <p:sldId id="274" r:id="rId8"/>
    <p:sldId id="276" r:id="rId9"/>
    <p:sldId id="277" r:id="rId10"/>
    <p:sldId id="278" r:id="rId11"/>
    <p:sldId id="279" r:id="rId12"/>
    <p:sldId id="280" r:id="rId13"/>
    <p:sldId id="281" r:id="rId14"/>
    <p:sldId id="282" r:id="rId15"/>
    <p:sldId id="283" r:id="rId16"/>
    <p:sldId id="284" r:id="rId17"/>
    <p:sldId id="285" r:id="rId18"/>
    <p:sldId id="286" r:id="rId19"/>
    <p:sldId id="287" r:id="rId20"/>
    <p:sldId id="288" r:id="rId21"/>
    <p:sldId id="28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70" d="100"/>
          <a:sy n="70" d="100"/>
        </p:scale>
        <p:origin x="738" y="162"/>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2/3/2022</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2/3/2022</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smtClean="0"/>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2/3/2022</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2/3/2022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2/3/2022</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2/3/2022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smtClean="0"/>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2/3/2022</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2/3/2022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2/3/2022</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2/3/2022</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2/3/2022</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smtClean="0"/>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2/3/2022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smtClean="0"/>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2/3/2022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smtClean="0"/>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2/3/2022</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Bubble Sort</a:t>
            </a:r>
            <a:endParaRPr lang="en-US" dirty="0"/>
          </a:p>
        </p:txBody>
      </p:sp>
      <p:sp>
        <p:nvSpPr>
          <p:cNvPr id="3" name="Subtitle 2"/>
          <p:cNvSpPr>
            <a:spLocks noGrp="1"/>
          </p:cNvSpPr>
          <p:nvPr>
            <p:ph type="subTitle" idx="1"/>
          </p:nvPr>
        </p:nvSpPr>
        <p:spPr/>
        <p:txBody>
          <a:bodyPr/>
          <a:lstStyle/>
          <a:p>
            <a:pPr algn="r"/>
            <a:r>
              <a:rPr lang="en-US" dirty="0" smtClean="0"/>
              <a:t>By Surya </a:t>
            </a:r>
            <a:r>
              <a:rPr lang="en-US" dirty="0" err="1" smtClean="0"/>
              <a:t>Teja</a:t>
            </a:r>
            <a:r>
              <a:rPr lang="en-US" dirty="0" smtClean="0"/>
              <a:t> Chandolu</a:t>
            </a:r>
            <a:endParaRPr lang="en-US" dirty="0"/>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Linear Search</a:t>
            </a:r>
            <a:endParaRPr lang="en-US" dirty="0"/>
          </a:p>
        </p:txBody>
      </p:sp>
      <p:sp>
        <p:nvSpPr>
          <p:cNvPr id="3" name="Subtitle 2"/>
          <p:cNvSpPr>
            <a:spLocks noGrp="1"/>
          </p:cNvSpPr>
          <p:nvPr>
            <p:ph type="subTitle" idx="1"/>
          </p:nvPr>
        </p:nvSpPr>
        <p:spPr/>
        <p:txBody>
          <a:bodyPr/>
          <a:lstStyle/>
          <a:p>
            <a:pPr algn="r"/>
            <a:r>
              <a:rPr lang="en-US" dirty="0" smtClean="0"/>
              <a:t>By Surya </a:t>
            </a:r>
            <a:r>
              <a:rPr lang="en-US" dirty="0" err="1" smtClean="0"/>
              <a:t>Teja</a:t>
            </a:r>
            <a:r>
              <a:rPr lang="en-US" dirty="0" smtClean="0"/>
              <a:t> Chandolu</a:t>
            </a:r>
            <a:endParaRPr lang="en-US" dirty="0"/>
          </a:p>
        </p:txBody>
      </p:sp>
    </p:spTree>
    <p:extLst>
      <p:ext uri="{BB962C8B-B14F-4D97-AF65-F5344CB8AC3E}">
        <p14:creationId xmlns:p14="http://schemas.microsoft.com/office/powerpoint/2010/main" val="154478179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Linear Search</a:t>
            </a:r>
            <a:endParaRPr lang="en-IN" dirty="0"/>
          </a:p>
        </p:txBody>
      </p:sp>
      <p:sp>
        <p:nvSpPr>
          <p:cNvPr id="3" name="Content Placeholder 2"/>
          <p:cNvSpPr>
            <a:spLocks noGrp="1"/>
          </p:cNvSpPr>
          <p:nvPr>
            <p:ph idx="1"/>
          </p:nvPr>
        </p:nvSpPr>
        <p:spPr/>
        <p:txBody>
          <a:bodyPr/>
          <a:lstStyle/>
          <a:p>
            <a:pPr marL="0" indent="0">
              <a:buNone/>
            </a:pPr>
            <a:r>
              <a:rPr lang="en-US" dirty="0" smtClean="0"/>
              <a:t>Linear search</a:t>
            </a:r>
            <a:r>
              <a:rPr lang="en-US" dirty="0"/>
              <a:t> will perform a sequential search of item in the given array. Every element is checked from start to end and if a match is found, the index of matched element will be </a:t>
            </a:r>
            <a:r>
              <a:rPr lang="en-US" dirty="0" smtClean="0"/>
              <a:t>returned</a:t>
            </a:r>
          </a:p>
          <a:p>
            <a:pPr marL="0" indent="0">
              <a:buNone/>
            </a:pPr>
            <a:r>
              <a:rPr lang="en-US" dirty="0" smtClean="0"/>
              <a:t>If the element input = 25</a:t>
            </a:r>
          </a:p>
          <a:p>
            <a:pPr marL="0" indent="0">
              <a:buNone/>
            </a:pPr>
            <a:endParaRPr lang="en-IN" dirty="0"/>
          </a:p>
        </p:txBody>
      </p:sp>
    </p:spTree>
    <p:extLst>
      <p:ext uri="{BB962C8B-B14F-4D97-AF65-F5344CB8AC3E}">
        <p14:creationId xmlns:p14="http://schemas.microsoft.com/office/powerpoint/2010/main" val="22505441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Linear Search</a:t>
            </a:r>
            <a:endParaRPr lang="en-IN"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781387315"/>
              </p:ext>
            </p:extLst>
          </p:nvPr>
        </p:nvGraphicFramePr>
        <p:xfrm>
          <a:off x="1279525" y="2190750"/>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32</a:t>
                      </a:r>
                      <a:endParaRPr lang="en-IN" dirty="0"/>
                    </a:p>
                  </a:txBody>
                  <a:tcPr>
                    <a:solidFill>
                      <a:srgbClr val="FFC000"/>
                    </a:solidFill>
                  </a:tcPr>
                </a:tc>
                <a:tc>
                  <a:txBody>
                    <a:bodyPr/>
                    <a:lstStyle/>
                    <a:p>
                      <a:r>
                        <a:rPr lang="en-IN" dirty="0" smtClean="0"/>
                        <a:t>55</a:t>
                      </a:r>
                      <a:endParaRPr lang="en-IN" dirty="0"/>
                    </a:p>
                  </a:txBody>
                  <a:tcPr/>
                </a:tc>
                <a:tc>
                  <a:txBody>
                    <a:bodyPr/>
                    <a:lstStyle/>
                    <a:p>
                      <a:r>
                        <a:rPr lang="en-IN" dirty="0" smtClean="0"/>
                        <a:t>88</a:t>
                      </a:r>
                      <a:endParaRPr lang="en-IN" dirty="0"/>
                    </a:p>
                  </a:txBody>
                  <a:tcPr/>
                </a:tc>
                <a:tc>
                  <a:txBody>
                    <a:bodyPr/>
                    <a:lstStyle/>
                    <a:p>
                      <a:r>
                        <a:rPr lang="en-IN" dirty="0" smtClean="0"/>
                        <a:t>75</a:t>
                      </a:r>
                      <a:endParaRPr lang="en-IN" dirty="0"/>
                    </a:p>
                  </a:txBody>
                  <a:tcPr/>
                </a:tc>
                <a:tc>
                  <a:txBody>
                    <a:bodyPr/>
                    <a:lstStyle/>
                    <a:p>
                      <a:r>
                        <a:rPr lang="en-IN" dirty="0" smtClean="0"/>
                        <a:t>25</a:t>
                      </a:r>
                      <a:endParaRPr lang="en-IN" dirty="0"/>
                    </a:p>
                  </a:txBody>
                  <a:tcPr/>
                </a:tc>
                <a:tc>
                  <a:txBody>
                    <a:bodyPr/>
                    <a:lstStyle/>
                    <a:p>
                      <a:r>
                        <a:rPr lang="en-IN" dirty="0" smtClean="0"/>
                        <a:t>66</a:t>
                      </a:r>
                      <a:endParaRPr lang="en-IN" dirty="0"/>
                    </a:p>
                  </a:txBody>
                  <a:tcPr/>
                </a:tc>
                <a:tc>
                  <a:txBody>
                    <a:bodyPr/>
                    <a:lstStyle/>
                    <a:p>
                      <a:r>
                        <a:rPr lang="en-IN" dirty="0" smtClean="0"/>
                        <a:t>30</a:t>
                      </a:r>
                      <a:endParaRPr lang="en-IN" dirty="0"/>
                    </a:p>
                  </a:txBody>
                  <a:tcPr/>
                </a:tc>
              </a:tr>
            </a:tbl>
          </a:graphicData>
        </a:graphic>
      </p:graphicFrame>
      <p:sp>
        <p:nvSpPr>
          <p:cNvPr id="5" name="Up Arrow 4"/>
          <p:cNvSpPr/>
          <p:nvPr/>
        </p:nvSpPr>
        <p:spPr>
          <a:xfrm>
            <a:off x="1692321" y="2770495"/>
            <a:ext cx="518615" cy="75062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6" name="Table 5"/>
          <p:cNvGraphicFramePr>
            <a:graphicFrameLocks noGrp="1"/>
          </p:cNvGraphicFramePr>
          <p:nvPr>
            <p:extLst>
              <p:ext uri="{D42A27DB-BD31-4B8C-83A1-F6EECF244321}">
                <p14:modId xmlns:p14="http://schemas.microsoft.com/office/powerpoint/2010/main" val="298659773"/>
              </p:ext>
            </p:extLst>
          </p:nvPr>
        </p:nvGraphicFramePr>
        <p:xfrm>
          <a:off x="1279018" y="3730027"/>
          <a:ext cx="9629774" cy="370840"/>
        </p:xfrm>
        <a:graphic>
          <a:graphicData uri="http://schemas.openxmlformats.org/drawingml/2006/table">
            <a:tbl>
              <a:tblPr firstRow="1" bandRow="1">
                <a:tableStyleId>{D7AC3CCA-C797-4891-BE02-D94E43425B78}</a:tableStyleId>
              </a:tblPr>
              <a:tblGrid>
                <a:gridCol w="1375682"/>
                <a:gridCol w="1370883"/>
                <a:gridCol w="1380481"/>
                <a:gridCol w="1375682"/>
                <a:gridCol w="1375682"/>
                <a:gridCol w="1375682"/>
                <a:gridCol w="1375682"/>
              </a:tblGrid>
              <a:tr h="370840">
                <a:tc>
                  <a:txBody>
                    <a:bodyPr/>
                    <a:lstStyle/>
                    <a:p>
                      <a:r>
                        <a:rPr lang="en-IN" dirty="0" smtClean="0"/>
                        <a:t>32</a:t>
                      </a:r>
                      <a:endParaRPr lang="en-IN" dirty="0"/>
                    </a:p>
                  </a:txBody>
                  <a:tcPr>
                    <a:solidFill>
                      <a:schemeClr val="bg1"/>
                    </a:solidFill>
                  </a:tcPr>
                </a:tc>
                <a:tc>
                  <a:txBody>
                    <a:bodyPr/>
                    <a:lstStyle/>
                    <a:p>
                      <a:r>
                        <a:rPr lang="en-IN" dirty="0" smtClean="0"/>
                        <a:t>55</a:t>
                      </a:r>
                      <a:endParaRPr lang="en-IN" dirty="0"/>
                    </a:p>
                  </a:txBody>
                  <a:tcPr>
                    <a:solidFill>
                      <a:srgbClr val="FFC000"/>
                    </a:solidFill>
                  </a:tcPr>
                </a:tc>
                <a:tc>
                  <a:txBody>
                    <a:bodyPr/>
                    <a:lstStyle/>
                    <a:p>
                      <a:r>
                        <a:rPr lang="en-IN" dirty="0" smtClean="0"/>
                        <a:t>88</a:t>
                      </a:r>
                      <a:endParaRPr lang="en-IN" dirty="0"/>
                    </a:p>
                  </a:txBody>
                  <a:tcPr/>
                </a:tc>
                <a:tc>
                  <a:txBody>
                    <a:bodyPr/>
                    <a:lstStyle/>
                    <a:p>
                      <a:r>
                        <a:rPr lang="en-IN" dirty="0" smtClean="0"/>
                        <a:t>75</a:t>
                      </a:r>
                      <a:endParaRPr lang="en-IN" dirty="0"/>
                    </a:p>
                  </a:txBody>
                  <a:tcPr/>
                </a:tc>
                <a:tc>
                  <a:txBody>
                    <a:bodyPr/>
                    <a:lstStyle/>
                    <a:p>
                      <a:r>
                        <a:rPr lang="en-IN" dirty="0" smtClean="0"/>
                        <a:t>25</a:t>
                      </a:r>
                      <a:endParaRPr lang="en-IN" dirty="0"/>
                    </a:p>
                  </a:txBody>
                  <a:tcPr/>
                </a:tc>
                <a:tc>
                  <a:txBody>
                    <a:bodyPr/>
                    <a:lstStyle/>
                    <a:p>
                      <a:r>
                        <a:rPr lang="en-IN" dirty="0" smtClean="0"/>
                        <a:t>66</a:t>
                      </a:r>
                      <a:endParaRPr lang="en-IN" dirty="0"/>
                    </a:p>
                  </a:txBody>
                  <a:tcPr/>
                </a:tc>
                <a:tc>
                  <a:txBody>
                    <a:bodyPr/>
                    <a:lstStyle/>
                    <a:p>
                      <a:r>
                        <a:rPr lang="en-IN" dirty="0" smtClean="0"/>
                        <a:t>30</a:t>
                      </a:r>
                      <a:endParaRPr lang="en-IN"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07716704"/>
              </p:ext>
            </p:extLst>
          </p:nvPr>
        </p:nvGraphicFramePr>
        <p:xfrm>
          <a:off x="1279018" y="5269304"/>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32</a:t>
                      </a:r>
                      <a:endParaRPr lang="en-IN" dirty="0"/>
                    </a:p>
                  </a:txBody>
                  <a:tcPr>
                    <a:solidFill>
                      <a:schemeClr val="bg1"/>
                    </a:solidFill>
                  </a:tcPr>
                </a:tc>
                <a:tc>
                  <a:txBody>
                    <a:bodyPr/>
                    <a:lstStyle/>
                    <a:p>
                      <a:r>
                        <a:rPr lang="en-IN" dirty="0" smtClean="0"/>
                        <a:t>55</a:t>
                      </a:r>
                      <a:endParaRPr lang="en-IN" dirty="0"/>
                    </a:p>
                  </a:txBody>
                  <a:tcPr/>
                </a:tc>
                <a:tc>
                  <a:txBody>
                    <a:bodyPr/>
                    <a:lstStyle/>
                    <a:p>
                      <a:r>
                        <a:rPr lang="en-IN" dirty="0" smtClean="0"/>
                        <a:t>88</a:t>
                      </a:r>
                      <a:endParaRPr lang="en-IN" dirty="0"/>
                    </a:p>
                  </a:txBody>
                  <a:tcPr>
                    <a:solidFill>
                      <a:srgbClr val="FFC000"/>
                    </a:solidFill>
                  </a:tcPr>
                </a:tc>
                <a:tc>
                  <a:txBody>
                    <a:bodyPr/>
                    <a:lstStyle/>
                    <a:p>
                      <a:r>
                        <a:rPr lang="en-IN" dirty="0" smtClean="0"/>
                        <a:t>75</a:t>
                      </a:r>
                      <a:endParaRPr lang="en-IN" dirty="0"/>
                    </a:p>
                  </a:txBody>
                  <a:tcPr/>
                </a:tc>
                <a:tc>
                  <a:txBody>
                    <a:bodyPr/>
                    <a:lstStyle/>
                    <a:p>
                      <a:r>
                        <a:rPr lang="en-IN" dirty="0" smtClean="0"/>
                        <a:t>25</a:t>
                      </a:r>
                      <a:endParaRPr lang="en-IN" dirty="0"/>
                    </a:p>
                  </a:txBody>
                  <a:tcPr/>
                </a:tc>
                <a:tc>
                  <a:txBody>
                    <a:bodyPr/>
                    <a:lstStyle/>
                    <a:p>
                      <a:r>
                        <a:rPr lang="en-IN" dirty="0" smtClean="0"/>
                        <a:t>66</a:t>
                      </a:r>
                      <a:endParaRPr lang="en-IN" dirty="0"/>
                    </a:p>
                  </a:txBody>
                  <a:tcPr/>
                </a:tc>
                <a:tc>
                  <a:txBody>
                    <a:bodyPr/>
                    <a:lstStyle/>
                    <a:p>
                      <a:r>
                        <a:rPr lang="en-IN" dirty="0" smtClean="0"/>
                        <a:t>30</a:t>
                      </a:r>
                      <a:endParaRPr lang="en-IN" dirty="0"/>
                    </a:p>
                  </a:txBody>
                  <a:tcPr/>
                </a:tc>
              </a:tr>
            </a:tbl>
          </a:graphicData>
        </a:graphic>
      </p:graphicFrame>
      <p:sp>
        <p:nvSpPr>
          <p:cNvPr id="8" name="Up Arrow 7"/>
          <p:cNvSpPr/>
          <p:nvPr/>
        </p:nvSpPr>
        <p:spPr>
          <a:xfrm>
            <a:off x="3073020" y="4309772"/>
            <a:ext cx="518615" cy="75062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Up Arrow 8"/>
          <p:cNvSpPr/>
          <p:nvPr/>
        </p:nvSpPr>
        <p:spPr>
          <a:xfrm>
            <a:off x="4358184" y="5849049"/>
            <a:ext cx="518615" cy="75062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0289724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fill="hold"/>
                                        <p:tgtEl>
                                          <p:spTgt spid="9"/>
                                        </p:tgtEl>
                                        <p:attrNameLst>
                                          <p:attrName>ppt_x</p:attrName>
                                        </p:attrNameLst>
                                      </p:cBhvr>
                                      <p:tavLst>
                                        <p:tav tm="0">
                                          <p:val>
                                            <p:strVal val="#ppt_x"/>
                                          </p:val>
                                        </p:tav>
                                        <p:tav tm="100000">
                                          <p:val>
                                            <p:strVal val="#ppt_x"/>
                                          </p:val>
                                        </p:tav>
                                      </p:tavLst>
                                    </p:anim>
                                    <p:anim calcmode="lin" valueType="num">
                                      <p:cBhvr additive="base">
                                        <p:cTn id="3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Linear Search</a:t>
            </a:r>
            <a:endParaRPr lang="en-IN"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98804274"/>
              </p:ext>
            </p:extLst>
          </p:nvPr>
        </p:nvGraphicFramePr>
        <p:xfrm>
          <a:off x="1279525" y="2190750"/>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32</a:t>
                      </a:r>
                      <a:endParaRPr lang="en-IN" dirty="0"/>
                    </a:p>
                  </a:txBody>
                  <a:tcPr>
                    <a:solidFill>
                      <a:schemeClr val="bg1"/>
                    </a:solidFill>
                  </a:tcPr>
                </a:tc>
                <a:tc>
                  <a:txBody>
                    <a:bodyPr/>
                    <a:lstStyle/>
                    <a:p>
                      <a:r>
                        <a:rPr lang="en-IN" dirty="0" smtClean="0"/>
                        <a:t>55</a:t>
                      </a:r>
                      <a:endParaRPr lang="en-IN" dirty="0"/>
                    </a:p>
                  </a:txBody>
                  <a:tcPr/>
                </a:tc>
                <a:tc>
                  <a:txBody>
                    <a:bodyPr/>
                    <a:lstStyle/>
                    <a:p>
                      <a:r>
                        <a:rPr lang="en-IN" dirty="0" smtClean="0"/>
                        <a:t>88</a:t>
                      </a:r>
                      <a:endParaRPr lang="en-IN" dirty="0"/>
                    </a:p>
                  </a:txBody>
                  <a:tcPr/>
                </a:tc>
                <a:tc>
                  <a:txBody>
                    <a:bodyPr/>
                    <a:lstStyle/>
                    <a:p>
                      <a:r>
                        <a:rPr lang="en-IN" dirty="0" smtClean="0"/>
                        <a:t>75</a:t>
                      </a:r>
                      <a:endParaRPr lang="en-IN" dirty="0"/>
                    </a:p>
                  </a:txBody>
                  <a:tcPr>
                    <a:solidFill>
                      <a:srgbClr val="FFC000"/>
                    </a:solidFill>
                  </a:tcPr>
                </a:tc>
                <a:tc>
                  <a:txBody>
                    <a:bodyPr/>
                    <a:lstStyle/>
                    <a:p>
                      <a:r>
                        <a:rPr lang="en-IN" dirty="0" smtClean="0"/>
                        <a:t>25</a:t>
                      </a:r>
                      <a:endParaRPr lang="en-IN" dirty="0"/>
                    </a:p>
                  </a:txBody>
                  <a:tcPr/>
                </a:tc>
                <a:tc>
                  <a:txBody>
                    <a:bodyPr/>
                    <a:lstStyle/>
                    <a:p>
                      <a:r>
                        <a:rPr lang="en-IN" dirty="0" smtClean="0"/>
                        <a:t>66</a:t>
                      </a:r>
                      <a:endParaRPr lang="en-IN" dirty="0"/>
                    </a:p>
                  </a:txBody>
                  <a:tcPr/>
                </a:tc>
                <a:tc>
                  <a:txBody>
                    <a:bodyPr/>
                    <a:lstStyle/>
                    <a:p>
                      <a:r>
                        <a:rPr lang="en-IN" dirty="0" smtClean="0"/>
                        <a:t>30</a:t>
                      </a:r>
                      <a:endParaRPr lang="en-IN" dirty="0"/>
                    </a:p>
                  </a:txBody>
                  <a:tcPr/>
                </a:tc>
              </a:tr>
            </a:tbl>
          </a:graphicData>
        </a:graphic>
      </p:graphicFrame>
      <p:sp>
        <p:nvSpPr>
          <p:cNvPr id="5" name="Up Arrow 4"/>
          <p:cNvSpPr/>
          <p:nvPr/>
        </p:nvSpPr>
        <p:spPr>
          <a:xfrm>
            <a:off x="5834597" y="2770495"/>
            <a:ext cx="518615" cy="75062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6" name="Table 5"/>
          <p:cNvGraphicFramePr>
            <a:graphicFrameLocks noGrp="1"/>
          </p:cNvGraphicFramePr>
          <p:nvPr>
            <p:extLst>
              <p:ext uri="{D42A27DB-BD31-4B8C-83A1-F6EECF244321}">
                <p14:modId xmlns:p14="http://schemas.microsoft.com/office/powerpoint/2010/main" val="2605523695"/>
              </p:ext>
            </p:extLst>
          </p:nvPr>
        </p:nvGraphicFramePr>
        <p:xfrm>
          <a:off x="1279018" y="3730027"/>
          <a:ext cx="9629774" cy="370840"/>
        </p:xfrm>
        <a:graphic>
          <a:graphicData uri="http://schemas.openxmlformats.org/drawingml/2006/table">
            <a:tbl>
              <a:tblPr firstRow="1" bandRow="1">
                <a:tableStyleId>{D7AC3CCA-C797-4891-BE02-D94E43425B78}</a:tableStyleId>
              </a:tblPr>
              <a:tblGrid>
                <a:gridCol w="1375682"/>
                <a:gridCol w="1370883"/>
                <a:gridCol w="1380481"/>
                <a:gridCol w="1375682"/>
                <a:gridCol w="1375682"/>
                <a:gridCol w="1375682"/>
                <a:gridCol w="1375682"/>
              </a:tblGrid>
              <a:tr h="370840">
                <a:tc>
                  <a:txBody>
                    <a:bodyPr/>
                    <a:lstStyle/>
                    <a:p>
                      <a:r>
                        <a:rPr lang="en-IN" dirty="0" smtClean="0"/>
                        <a:t>32</a:t>
                      </a:r>
                      <a:endParaRPr lang="en-IN" dirty="0"/>
                    </a:p>
                  </a:txBody>
                  <a:tcPr>
                    <a:solidFill>
                      <a:schemeClr val="bg1"/>
                    </a:solidFill>
                  </a:tcPr>
                </a:tc>
                <a:tc>
                  <a:txBody>
                    <a:bodyPr/>
                    <a:lstStyle/>
                    <a:p>
                      <a:r>
                        <a:rPr lang="en-IN" dirty="0" smtClean="0"/>
                        <a:t>55</a:t>
                      </a:r>
                      <a:endParaRPr lang="en-IN" dirty="0"/>
                    </a:p>
                  </a:txBody>
                  <a:tcPr>
                    <a:solidFill>
                      <a:schemeClr val="bg1"/>
                    </a:solidFill>
                  </a:tcPr>
                </a:tc>
                <a:tc>
                  <a:txBody>
                    <a:bodyPr/>
                    <a:lstStyle/>
                    <a:p>
                      <a:r>
                        <a:rPr lang="en-IN" dirty="0" smtClean="0"/>
                        <a:t>88</a:t>
                      </a:r>
                      <a:endParaRPr lang="en-IN" dirty="0"/>
                    </a:p>
                  </a:txBody>
                  <a:tcPr/>
                </a:tc>
                <a:tc>
                  <a:txBody>
                    <a:bodyPr/>
                    <a:lstStyle/>
                    <a:p>
                      <a:r>
                        <a:rPr lang="en-IN" dirty="0" smtClean="0"/>
                        <a:t>75</a:t>
                      </a:r>
                      <a:endParaRPr lang="en-IN" dirty="0"/>
                    </a:p>
                  </a:txBody>
                  <a:tcPr/>
                </a:tc>
                <a:tc>
                  <a:txBody>
                    <a:bodyPr/>
                    <a:lstStyle/>
                    <a:p>
                      <a:r>
                        <a:rPr lang="en-IN" dirty="0" smtClean="0"/>
                        <a:t>25</a:t>
                      </a:r>
                      <a:endParaRPr lang="en-IN" dirty="0"/>
                    </a:p>
                  </a:txBody>
                  <a:tcPr>
                    <a:solidFill>
                      <a:srgbClr val="92D050"/>
                    </a:solidFill>
                  </a:tcPr>
                </a:tc>
                <a:tc>
                  <a:txBody>
                    <a:bodyPr/>
                    <a:lstStyle/>
                    <a:p>
                      <a:r>
                        <a:rPr lang="en-IN" dirty="0" smtClean="0"/>
                        <a:t>66</a:t>
                      </a:r>
                      <a:endParaRPr lang="en-IN" dirty="0"/>
                    </a:p>
                  </a:txBody>
                  <a:tcPr/>
                </a:tc>
                <a:tc>
                  <a:txBody>
                    <a:bodyPr/>
                    <a:lstStyle/>
                    <a:p>
                      <a:r>
                        <a:rPr lang="en-IN" dirty="0" smtClean="0"/>
                        <a:t>30</a:t>
                      </a:r>
                      <a:endParaRPr lang="en-IN" dirty="0"/>
                    </a:p>
                  </a:txBody>
                  <a:tcPr/>
                </a:tc>
              </a:tr>
            </a:tbl>
          </a:graphicData>
        </a:graphic>
      </p:graphicFrame>
      <p:sp>
        <p:nvSpPr>
          <p:cNvPr id="8" name="Up Arrow 7"/>
          <p:cNvSpPr/>
          <p:nvPr/>
        </p:nvSpPr>
        <p:spPr>
          <a:xfrm>
            <a:off x="7126405" y="4309772"/>
            <a:ext cx="518615" cy="75062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p:cNvSpPr txBox="1"/>
          <p:nvPr/>
        </p:nvSpPr>
        <p:spPr>
          <a:xfrm>
            <a:off x="3028045" y="5422693"/>
            <a:ext cx="6131717" cy="707886"/>
          </a:xfrm>
          <a:prstGeom prst="rect">
            <a:avLst/>
          </a:prstGeom>
          <a:noFill/>
        </p:spPr>
        <p:txBody>
          <a:bodyPr wrap="square" rtlCol="0">
            <a:spAutoFit/>
          </a:bodyPr>
          <a:lstStyle/>
          <a:p>
            <a:r>
              <a:rPr lang="en-IN" sz="4000" dirty="0" smtClean="0"/>
              <a:t>Element found at position 4</a:t>
            </a:r>
            <a:endParaRPr lang="en-IN" sz="4000" dirty="0"/>
          </a:p>
        </p:txBody>
      </p:sp>
    </p:spTree>
    <p:extLst>
      <p:ext uri="{BB962C8B-B14F-4D97-AF65-F5344CB8AC3E}">
        <p14:creationId xmlns:p14="http://schemas.microsoft.com/office/powerpoint/2010/main" val="89718461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ppt_x"/>
                                          </p:val>
                                        </p:tav>
                                        <p:tav tm="100000">
                                          <p:val>
                                            <p:strVal val="#ppt_x"/>
                                          </p:val>
                                        </p:tav>
                                      </p:tavLst>
                                    </p:anim>
                                    <p:anim calcmode="lin" valueType="num">
                                      <p:cBhvr additive="base">
                                        <p:cTn id="3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Linear Search</a:t>
            </a:r>
            <a:endParaRPr lang="en-IN" dirty="0"/>
          </a:p>
        </p:txBody>
      </p:sp>
      <p:pic>
        <p:nvPicPr>
          <p:cNvPr id="4" name="Content Placeholder 3"/>
          <p:cNvPicPr>
            <a:picLocks noGrp="1" noChangeAspect="1"/>
          </p:cNvPicPr>
          <p:nvPr>
            <p:ph idx="1"/>
          </p:nvPr>
        </p:nvPicPr>
        <p:blipFill>
          <a:blip r:embed="rId2"/>
          <a:stretch>
            <a:fillRect/>
          </a:stretch>
        </p:blipFill>
        <p:spPr>
          <a:xfrm>
            <a:off x="3084334" y="1828456"/>
            <a:ext cx="6020283" cy="5033501"/>
          </a:xfrm>
          <a:prstGeom prst="rect">
            <a:avLst/>
          </a:prstGeom>
        </p:spPr>
      </p:pic>
    </p:spTree>
    <p:extLst>
      <p:ext uri="{BB962C8B-B14F-4D97-AF65-F5344CB8AC3E}">
        <p14:creationId xmlns:p14="http://schemas.microsoft.com/office/powerpoint/2010/main" val="338438273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Linear Search</a:t>
            </a:r>
            <a:endParaRPr lang="en-IN" dirty="0"/>
          </a:p>
        </p:txBody>
      </p:sp>
      <p:pic>
        <p:nvPicPr>
          <p:cNvPr id="4" name="Content Placeholder 3"/>
          <p:cNvPicPr>
            <a:picLocks noGrp="1" noChangeAspect="1"/>
          </p:cNvPicPr>
          <p:nvPr>
            <p:ph idx="1"/>
          </p:nvPr>
        </p:nvPicPr>
        <p:blipFill>
          <a:blip r:embed="rId2"/>
          <a:stretch>
            <a:fillRect/>
          </a:stretch>
        </p:blipFill>
        <p:spPr>
          <a:xfrm>
            <a:off x="2348455" y="2374711"/>
            <a:ext cx="6671342" cy="970377"/>
          </a:xfrm>
          <a:prstGeom prst="rect">
            <a:avLst/>
          </a:prstGeom>
        </p:spPr>
      </p:pic>
      <p:pic>
        <p:nvPicPr>
          <p:cNvPr id="6" name="Picture 5"/>
          <p:cNvPicPr>
            <a:picLocks noChangeAspect="1"/>
          </p:cNvPicPr>
          <p:nvPr/>
        </p:nvPicPr>
        <p:blipFill>
          <a:blip r:embed="rId3"/>
          <a:stretch>
            <a:fillRect/>
          </a:stretch>
        </p:blipFill>
        <p:spPr>
          <a:xfrm>
            <a:off x="2348455" y="4108682"/>
            <a:ext cx="6665922" cy="1036524"/>
          </a:xfrm>
          <a:prstGeom prst="rect">
            <a:avLst/>
          </a:prstGeom>
        </p:spPr>
      </p:pic>
    </p:spTree>
    <p:extLst>
      <p:ext uri="{BB962C8B-B14F-4D97-AF65-F5344CB8AC3E}">
        <p14:creationId xmlns:p14="http://schemas.microsoft.com/office/powerpoint/2010/main" val="265989870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Binary</a:t>
            </a:r>
            <a:r>
              <a:rPr lang="en-US" dirty="0" smtClean="0"/>
              <a:t> Search</a:t>
            </a:r>
            <a:endParaRPr lang="en-US" dirty="0"/>
          </a:p>
        </p:txBody>
      </p:sp>
      <p:sp>
        <p:nvSpPr>
          <p:cNvPr id="3" name="Subtitle 2"/>
          <p:cNvSpPr>
            <a:spLocks noGrp="1"/>
          </p:cNvSpPr>
          <p:nvPr>
            <p:ph type="subTitle" idx="1"/>
          </p:nvPr>
        </p:nvSpPr>
        <p:spPr/>
        <p:txBody>
          <a:bodyPr/>
          <a:lstStyle/>
          <a:p>
            <a:pPr algn="r"/>
            <a:r>
              <a:rPr lang="en-US" dirty="0" smtClean="0"/>
              <a:t>By Surya </a:t>
            </a:r>
            <a:r>
              <a:rPr lang="en-US" dirty="0" err="1" smtClean="0"/>
              <a:t>Teja</a:t>
            </a:r>
            <a:r>
              <a:rPr lang="en-US" dirty="0" smtClean="0"/>
              <a:t> Chandolu</a:t>
            </a:r>
            <a:endParaRPr lang="en-US" dirty="0"/>
          </a:p>
        </p:txBody>
      </p:sp>
    </p:spTree>
    <p:extLst>
      <p:ext uri="{BB962C8B-B14F-4D97-AF65-F5344CB8AC3E}">
        <p14:creationId xmlns:p14="http://schemas.microsoft.com/office/powerpoint/2010/main" val="6879978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Binary Search</a:t>
            </a:r>
            <a:endParaRPr lang="en-IN" dirty="0"/>
          </a:p>
        </p:txBody>
      </p:sp>
      <p:sp>
        <p:nvSpPr>
          <p:cNvPr id="3" name="Content Placeholder 2"/>
          <p:cNvSpPr>
            <a:spLocks noGrp="1"/>
          </p:cNvSpPr>
          <p:nvPr>
            <p:ph idx="1"/>
          </p:nvPr>
        </p:nvSpPr>
        <p:spPr/>
        <p:txBody>
          <a:bodyPr/>
          <a:lstStyle/>
          <a:p>
            <a:pPr marL="0" indent="0">
              <a:buNone/>
            </a:pPr>
            <a:r>
              <a:rPr lang="en-US" dirty="0"/>
              <a:t>Search a sorted array by repeatedly dividing the search interval in half. Begin with an interval covering the whole array. If the value of the search key is less than the item in the middle of the interval, narrow the interval to the lower half. Otherwise, narrow it to the upper half. Repeatedly check until the value is found or the interval is empty</a:t>
            </a:r>
            <a:r>
              <a:rPr lang="en-US" dirty="0" smtClean="0"/>
              <a:t>.</a:t>
            </a:r>
          </a:p>
          <a:p>
            <a:pPr marL="0" indent="0">
              <a:buNone/>
            </a:pPr>
            <a:endParaRPr lang="en-US" dirty="0"/>
          </a:p>
          <a:p>
            <a:pPr marL="0" indent="0">
              <a:buNone/>
            </a:pPr>
            <a:r>
              <a:rPr lang="en-US" dirty="0"/>
              <a:t>If the element input = </a:t>
            </a:r>
            <a:r>
              <a:rPr lang="en-US" dirty="0" smtClean="0"/>
              <a:t>75</a:t>
            </a:r>
            <a:endParaRPr lang="en-US" dirty="0"/>
          </a:p>
        </p:txBody>
      </p:sp>
    </p:spTree>
    <p:extLst>
      <p:ext uri="{BB962C8B-B14F-4D97-AF65-F5344CB8AC3E}">
        <p14:creationId xmlns:p14="http://schemas.microsoft.com/office/powerpoint/2010/main" val="286651367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Binary Search</a:t>
            </a:r>
            <a:endParaRPr lang="en-IN"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58222417"/>
              </p:ext>
            </p:extLst>
          </p:nvPr>
        </p:nvGraphicFramePr>
        <p:xfrm>
          <a:off x="1279018" y="2625606"/>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25</a:t>
                      </a:r>
                      <a:endParaRPr lang="en-IN" dirty="0"/>
                    </a:p>
                  </a:txBody>
                  <a:tcPr>
                    <a:solidFill>
                      <a:srgbClr val="00B0F0"/>
                    </a:solidFill>
                  </a:tcPr>
                </a:tc>
                <a:tc>
                  <a:txBody>
                    <a:bodyPr/>
                    <a:lstStyle/>
                    <a:p>
                      <a:r>
                        <a:rPr lang="en-IN" dirty="0" smtClean="0"/>
                        <a:t>30</a:t>
                      </a:r>
                      <a:endParaRPr lang="en-IN" dirty="0"/>
                    </a:p>
                  </a:txBody>
                  <a:tcPr/>
                </a:tc>
                <a:tc>
                  <a:txBody>
                    <a:bodyPr/>
                    <a:lstStyle/>
                    <a:p>
                      <a:r>
                        <a:rPr lang="en-IN" dirty="0" smtClean="0"/>
                        <a:t>32</a:t>
                      </a:r>
                      <a:endParaRPr lang="en-IN" dirty="0"/>
                    </a:p>
                  </a:txBody>
                  <a:tcPr/>
                </a:tc>
                <a:tc>
                  <a:txBody>
                    <a:bodyPr/>
                    <a:lstStyle/>
                    <a:p>
                      <a:r>
                        <a:rPr lang="en-IN" dirty="0" smtClean="0"/>
                        <a:t>55</a:t>
                      </a:r>
                      <a:endParaRPr lang="en-IN" dirty="0"/>
                    </a:p>
                  </a:txBody>
                  <a:tcPr>
                    <a:solidFill>
                      <a:srgbClr val="FFC000"/>
                    </a:solidFill>
                  </a:tcPr>
                </a:tc>
                <a:tc>
                  <a:txBody>
                    <a:bodyPr/>
                    <a:lstStyle/>
                    <a:p>
                      <a:r>
                        <a:rPr lang="en-IN" dirty="0" smtClean="0"/>
                        <a:t>66</a:t>
                      </a:r>
                      <a:endParaRPr lang="en-IN" dirty="0"/>
                    </a:p>
                  </a:txBody>
                  <a:tcPr/>
                </a:tc>
                <a:tc>
                  <a:txBody>
                    <a:bodyPr/>
                    <a:lstStyle/>
                    <a:p>
                      <a:r>
                        <a:rPr lang="en-IN" dirty="0" smtClean="0"/>
                        <a:t>75</a:t>
                      </a:r>
                      <a:endParaRPr lang="en-IN" dirty="0"/>
                    </a:p>
                  </a:txBody>
                  <a:tcPr/>
                </a:tc>
                <a:tc>
                  <a:txBody>
                    <a:bodyPr/>
                    <a:lstStyle/>
                    <a:p>
                      <a:r>
                        <a:rPr lang="en-IN" dirty="0" smtClean="0"/>
                        <a:t>88</a:t>
                      </a:r>
                      <a:endParaRPr lang="en-IN" dirty="0"/>
                    </a:p>
                  </a:txBody>
                  <a:tcPr>
                    <a:solidFill>
                      <a:srgbClr val="00B0F0"/>
                    </a:solidFill>
                  </a:tcPr>
                </a:tc>
              </a:tr>
            </a:tbl>
          </a:graphicData>
        </a:graphic>
      </p:graphicFrame>
      <p:sp>
        <p:nvSpPr>
          <p:cNvPr id="5" name="TextBox 4"/>
          <p:cNvSpPr txBox="1"/>
          <p:nvPr/>
        </p:nvSpPr>
        <p:spPr>
          <a:xfrm>
            <a:off x="4841253" y="2026976"/>
            <a:ext cx="2505301" cy="400110"/>
          </a:xfrm>
          <a:prstGeom prst="rect">
            <a:avLst/>
          </a:prstGeom>
          <a:noFill/>
        </p:spPr>
        <p:txBody>
          <a:bodyPr wrap="none" rtlCol="0">
            <a:spAutoFit/>
          </a:bodyPr>
          <a:lstStyle/>
          <a:p>
            <a:r>
              <a:rPr lang="en-IN" sz="2000" b="1" dirty="0"/>
              <a:t> mid = (low + high) / 2</a:t>
            </a:r>
            <a:endParaRPr lang="en-IN" sz="2000" b="1" dirty="0"/>
          </a:p>
        </p:txBody>
      </p:sp>
      <p:sp>
        <p:nvSpPr>
          <p:cNvPr id="6" name="Up Arrow 5"/>
          <p:cNvSpPr/>
          <p:nvPr/>
        </p:nvSpPr>
        <p:spPr>
          <a:xfrm>
            <a:off x="1746913" y="3208132"/>
            <a:ext cx="545910" cy="83251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Up Arrow 6"/>
          <p:cNvSpPr/>
          <p:nvPr/>
        </p:nvSpPr>
        <p:spPr>
          <a:xfrm>
            <a:off x="9834746" y="3208132"/>
            <a:ext cx="545910" cy="83251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p:cNvSpPr txBox="1"/>
          <p:nvPr/>
        </p:nvSpPr>
        <p:spPr>
          <a:xfrm>
            <a:off x="1735623" y="4145490"/>
            <a:ext cx="568489" cy="369332"/>
          </a:xfrm>
          <a:prstGeom prst="rect">
            <a:avLst/>
          </a:prstGeom>
          <a:noFill/>
        </p:spPr>
        <p:txBody>
          <a:bodyPr wrap="none" rtlCol="0">
            <a:spAutoFit/>
          </a:bodyPr>
          <a:lstStyle/>
          <a:p>
            <a:r>
              <a:rPr lang="en-IN" dirty="0"/>
              <a:t>Low</a:t>
            </a:r>
            <a:endParaRPr lang="en-IN" dirty="0"/>
          </a:p>
        </p:txBody>
      </p:sp>
      <p:sp>
        <p:nvSpPr>
          <p:cNvPr id="9" name="Rectangle 8"/>
          <p:cNvSpPr/>
          <p:nvPr/>
        </p:nvSpPr>
        <p:spPr>
          <a:xfrm>
            <a:off x="9801367" y="4142556"/>
            <a:ext cx="612668" cy="369332"/>
          </a:xfrm>
          <a:prstGeom prst="rect">
            <a:avLst/>
          </a:prstGeom>
        </p:spPr>
        <p:txBody>
          <a:bodyPr wrap="none">
            <a:spAutoFit/>
          </a:bodyPr>
          <a:lstStyle/>
          <a:p>
            <a:r>
              <a:rPr lang="en-IN" dirty="0" smtClean="0"/>
              <a:t>High</a:t>
            </a:r>
            <a:endParaRPr lang="en-IN" dirty="0"/>
          </a:p>
        </p:txBody>
      </p:sp>
      <p:sp>
        <p:nvSpPr>
          <p:cNvPr id="10" name="Up Arrow 9"/>
          <p:cNvSpPr/>
          <p:nvPr/>
        </p:nvSpPr>
        <p:spPr>
          <a:xfrm>
            <a:off x="5663100" y="3208132"/>
            <a:ext cx="545910" cy="83251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p:cNvSpPr txBox="1"/>
          <p:nvPr/>
        </p:nvSpPr>
        <p:spPr>
          <a:xfrm>
            <a:off x="8443519" y="6433798"/>
            <a:ext cx="556563" cy="369332"/>
          </a:xfrm>
          <a:prstGeom prst="rect">
            <a:avLst/>
          </a:prstGeom>
          <a:noFill/>
        </p:spPr>
        <p:txBody>
          <a:bodyPr wrap="none" rtlCol="0">
            <a:spAutoFit/>
          </a:bodyPr>
          <a:lstStyle/>
          <a:p>
            <a:r>
              <a:rPr lang="en-IN" dirty="0" smtClean="0"/>
              <a:t>Mid</a:t>
            </a:r>
            <a:endParaRPr lang="en-IN" dirty="0"/>
          </a:p>
        </p:txBody>
      </p:sp>
      <p:graphicFrame>
        <p:nvGraphicFramePr>
          <p:cNvPr id="12" name="Table 11"/>
          <p:cNvGraphicFramePr>
            <a:graphicFrameLocks noGrp="1"/>
          </p:cNvGraphicFramePr>
          <p:nvPr>
            <p:extLst>
              <p:ext uri="{D42A27DB-BD31-4B8C-83A1-F6EECF244321}">
                <p14:modId xmlns:p14="http://schemas.microsoft.com/office/powerpoint/2010/main" val="1907482388"/>
              </p:ext>
            </p:extLst>
          </p:nvPr>
        </p:nvGraphicFramePr>
        <p:xfrm>
          <a:off x="1279017" y="5001336"/>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25</a:t>
                      </a:r>
                      <a:endParaRPr lang="en-IN" dirty="0"/>
                    </a:p>
                  </a:txBody>
                  <a:tcPr>
                    <a:solidFill>
                      <a:schemeClr val="bg1"/>
                    </a:solidFill>
                  </a:tcPr>
                </a:tc>
                <a:tc>
                  <a:txBody>
                    <a:bodyPr/>
                    <a:lstStyle/>
                    <a:p>
                      <a:r>
                        <a:rPr lang="en-IN" dirty="0" smtClean="0"/>
                        <a:t>30</a:t>
                      </a:r>
                      <a:endParaRPr lang="en-IN" dirty="0"/>
                    </a:p>
                  </a:txBody>
                  <a:tcPr/>
                </a:tc>
                <a:tc>
                  <a:txBody>
                    <a:bodyPr/>
                    <a:lstStyle/>
                    <a:p>
                      <a:r>
                        <a:rPr lang="en-IN" dirty="0" smtClean="0"/>
                        <a:t>32</a:t>
                      </a:r>
                      <a:endParaRPr lang="en-IN" dirty="0"/>
                    </a:p>
                  </a:txBody>
                  <a:tcPr/>
                </a:tc>
                <a:tc>
                  <a:txBody>
                    <a:bodyPr/>
                    <a:lstStyle/>
                    <a:p>
                      <a:r>
                        <a:rPr lang="en-IN" dirty="0" smtClean="0"/>
                        <a:t>55</a:t>
                      </a:r>
                      <a:endParaRPr lang="en-IN" dirty="0"/>
                    </a:p>
                  </a:txBody>
                  <a:tcPr>
                    <a:solidFill>
                      <a:schemeClr val="bg1"/>
                    </a:solidFill>
                  </a:tcPr>
                </a:tc>
                <a:tc>
                  <a:txBody>
                    <a:bodyPr/>
                    <a:lstStyle/>
                    <a:p>
                      <a:r>
                        <a:rPr lang="en-IN" dirty="0" smtClean="0"/>
                        <a:t>66</a:t>
                      </a:r>
                      <a:endParaRPr lang="en-IN" dirty="0"/>
                    </a:p>
                  </a:txBody>
                  <a:tcPr>
                    <a:solidFill>
                      <a:srgbClr val="00B0F0"/>
                    </a:solidFill>
                  </a:tcPr>
                </a:tc>
                <a:tc>
                  <a:txBody>
                    <a:bodyPr/>
                    <a:lstStyle/>
                    <a:p>
                      <a:r>
                        <a:rPr lang="en-IN" dirty="0" smtClean="0"/>
                        <a:t>75</a:t>
                      </a:r>
                      <a:endParaRPr lang="en-IN" dirty="0"/>
                    </a:p>
                  </a:txBody>
                  <a:tcPr>
                    <a:solidFill>
                      <a:srgbClr val="92D050"/>
                    </a:solidFill>
                  </a:tcPr>
                </a:tc>
                <a:tc>
                  <a:txBody>
                    <a:bodyPr/>
                    <a:lstStyle/>
                    <a:p>
                      <a:r>
                        <a:rPr lang="en-IN" dirty="0" smtClean="0"/>
                        <a:t>88</a:t>
                      </a:r>
                      <a:endParaRPr lang="en-IN" dirty="0"/>
                    </a:p>
                  </a:txBody>
                  <a:tcPr>
                    <a:solidFill>
                      <a:srgbClr val="00B0F0"/>
                    </a:solidFill>
                  </a:tcPr>
                </a:tc>
              </a:tr>
            </a:tbl>
          </a:graphicData>
        </a:graphic>
      </p:graphicFrame>
      <p:sp>
        <p:nvSpPr>
          <p:cNvPr id="13" name="Rectangle 12"/>
          <p:cNvSpPr/>
          <p:nvPr/>
        </p:nvSpPr>
        <p:spPr>
          <a:xfrm>
            <a:off x="6931817" y="4150519"/>
            <a:ext cx="2146742" cy="646331"/>
          </a:xfrm>
          <a:prstGeom prst="rect">
            <a:avLst/>
          </a:prstGeom>
        </p:spPr>
        <p:txBody>
          <a:bodyPr wrap="none">
            <a:spAutoFit/>
          </a:bodyPr>
          <a:lstStyle/>
          <a:p>
            <a:r>
              <a:rPr lang="en-IN" dirty="0"/>
              <a:t>if (input &gt; </a:t>
            </a:r>
            <a:r>
              <a:rPr lang="en-IN" dirty="0" err="1"/>
              <a:t>num</a:t>
            </a:r>
            <a:r>
              <a:rPr lang="en-IN" dirty="0"/>
              <a:t>[mid])</a:t>
            </a:r>
          </a:p>
          <a:p>
            <a:r>
              <a:rPr lang="en-IN" dirty="0" smtClean="0"/>
              <a:t>low </a:t>
            </a:r>
            <a:r>
              <a:rPr lang="en-IN" dirty="0"/>
              <a:t>= mid + </a:t>
            </a:r>
            <a:r>
              <a:rPr lang="en-IN" dirty="0" smtClean="0"/>
              <a:t>1</a:t>
            </a:r>
            <a:endParaRPr lang="en-IN" b="1" dirty="0"/>
          </a:p>
        </p:txBody>
      </p:sp>
      <p:sp>
        <p:nvSpPr>
          <p:cNvPr id="14" name="Up Arrow 13"/>
          <p:cNvSpPr/>
          <p:nvPr/>
        </p:nvSpPr>
        <p:spPr>
          <a:xfrm>
            <a:off x="7073599" y="5534666"/>
            <a:ext cx="545910" cy="83251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Up Arrow 14"/>
          <p:cNvSpPr/>
          <p:nvPr/>
        </p:nvSpPr>
        <p:spPr>
          <a:xfrm>
            <a:off x="9834746" y="5534666"/>
            <a:ext cx="545910" cy="83251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Up Arrow 15"/>
          <p:cNvSpPr/>
          <p:nvPr/>
        </p:nvSpPr>
        <p:spPr>
          <a:xfrm>
            <a:off x="8454172" y="5534666"/>
            <a:ext cx="545910" cy="83251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p:cNvSpPr/>
          <p:nvPr/>
        </p:nvSpPr>
        <p:spPr>
          <a:xfrm>
            <a:off x="7086525" y="6433798"/>
            <a:ext cx="568489" cy="369332"/>
          </a:xfrm>
          <a:prstGeom prst="rect">
            <a:avLst/>
          </a:prstGeom>
        </p:spPr>
        <p:txBody>
          <a:bodyPr wrap="none">
            <a:spAutoFit/>
          </a:bodyPr>
          <a:lstStyle/>
          <a:p>
            <a:r>
              <a:rPr lang="en-IN" dirty="0"/>
              <a:t>Low</a:t>
            </a:r>
          </a:p>
        </p:txBody>
      </p:sp>
      <p:sp>
        <p:nvSpPr>
          <p:cNvPr id="18" name="Rectangle 17"/>
          <p:cNvSpPr/>
          <p:nvPr/>
        </p:nvSpPr>
        <p:spPr>
          <a:xfrm>
            <a:off x="9834746" y="6433798"/>
            <a:ext cx="612668" cy="369332"/>
          </a:xfrm>
          <a:prstGeom prst="rect">
            <a:avLst/>
          </a:prstGeom>
        </p:spPr>
        <p:txBody>
          <a:bodyPr wrap="none">
            <a:spAutoFit/>
          </a:bodyPr>
          <a:lstStyle/>
          <a:p>
            <a:r>
              <a:rPr lang="en-IN" dirty="0"/>
              <a:t>High</a:t>
            </a:r>
            <a:endParaRPr lang="en-IN" dirty="0"/>
          </a:p>
        </p:txBody>
      </p:sp>
      <p:sp>
        <p:nvSpPr>
          <p:cNvPr id="19" name="TextBox 18"/>
          <p:cNvSpPr txBox="1"/>
          <p:nvPr/>
        </p:nvSpPr>
        <p:spPr>
          <a:xfrm>
            <a:off x="4294172" y="5937813"/>
            <a:ext cx="2180405" cy="400110"/>
          </a:xfrm>
          <a:prstGeom prst="rect">
            <a:avLst/>
          </a:prstGeom>
          <a:noFill/>
        </p:spPr>
        <p:txBody>
          <a:bodyPr wrap="none" rtlCol="0">
            <a:spAutoFit/>
          </a:bodyPr>
          <a:lstStyle/>
          <a:p>
            <a:r>
              <a:rPr lang="en-IN" sz="2000" b="1" dirty="0"/>
              <a:t>input == </a:t>
            </a:r>
            <a:r>
              <a:rPr lang="en-IN" sz="2000" b="1" dirty="0" err="1"/>
              <a:t>num</a:t>
            </a:r>
            <a:r>
              <a:rPr lang="en-IN" sz="2000" b="1" dirty="0"/>
              <a:t>[mid]</a:t>
            </a:r>
            <a:endParaRPr lang="en-IN" sz="2000" b="1" dirty="0"/>
          </a:p>
        </p:txBody>
      </p:sp>
      <p:sp>
        <p:nvSpPr>
          <p:cNvPr id="21" name="Rectangle 20"/>
          <p:cNvSpPr/>
          <p:nvPr/>
        </p:nvSpPr>
        <p:spPr>
          <a:xfrm>
            <a:off x="5735569" y="4145490"/>
            <a:ext cx="556563" cy="369332"/>
          </a:xfrm>
          <a:prstGeom prst="rect">
            <a:avLst/>
          </a:prstGeom>
        </p:spPr>
        <p:txBody>
          <a:bodyPr wrap="none">
            <a:spAutoFit/>
          </a:bodyPr>
          <a:lstStyle/>
          <a:p>
            <a:r>
              <a:rPr lang="en-IN" dirty="0"/>
              <a:t>Mid</a:t>
            </a:r>
          </a:p>
        </p:txBody>
      </p:sp>
    </p:spTree>
    <p:extLst>
      <p:ext uri="{BB962C8B-B14F-4D97-AF65-F5344CB8AC3E}">
        <p14:creationId xmlns:p14="http://schemas.microsoft.com/office/powerpoint/2010/main" val="354192845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anim calcmode="lin" valueType="num">
                                      <p:cBhvr additive="base">
                                        <p:cTn id="25"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21">
                                            <p:txEl>
                                              <p:pRg st="0" end="0"/>
                                            </p:txEl>
                                          </p:spTgt>
                                        </p:tgtEl>
                                        <p:attrNameLst>
                                          <p:attrName>style.visibility</p:attrName>
                                        </p:attrNameLst>
                                      </p:cBhvr>
                                      <p:to>
                                        <p:strVal val="visible"/>
                                      </p:to>
                                    </p:set>
                                    <p:anim calcmode="lin" valueType="num">
                                      <p:cBhvr additive="base">
                                        <p:cTn id="37" dur="500" fill="hold"/>
                                        <p:tgtEl>
                                          <p:spTgt spid="21">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500" fill="hold"/>
                                        <p:tgtEl>
                                          <p:spTgt spid="7"/>
                                        </p:tgtEl>
                                        <p:attrNameLst>
                                          <p:attrName>ppt_x</p:attrName>
                                        </p:attrNameLst>
                                      </p:cBhvr>
                                      <p:tavLst>
                                        <p:tav tm="0">
                                          <p:val>
                                            <p:strVal val="#ppt_x"/>
                                          </p:val>
                                        </p:tav>
                                        <p:tav tm="100000">
                                          <p:val>
                                            <p:strVal val="#ppt_x"/>
                                          </p:val>
                                        </p:tav>
                                      </p:tavLst>
                                    </p:anim>
                                    <p:anim calcmode="lin" valueType="num">
                                      <p:cBhvr additive="base">
                                        <p:cTn id="4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9">
                                            <p:txEl>
                                              <p:pRg st="0" end="0"/>
                                            </p:txEl>
                                          </p:spTgt>
                                        </p:tgtEl>
                                        <p:attrNameLst>
                                          <p:attrName>style.visibility</p:attrName>
                                        </p:attrNameLst>
                                      </p:cBhvr>
                                      <p:to>
                                        <p:strVal val="visible"/>
                                      </p:to>
                                    </p:set>
                                    <p:anim calcmode="lin" valueType="num">
                                      <p:cBhvr additive="base">
                                        <p:cTn id="49"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13">
                                            <p:txEl>
                                              <p:pRg st="1" end="1"/>
                                            </p:txEl>
                                          </p:spTgt>
                                        </p:tgtEl>
                                        <p:attrNameLst>
                                          <p:attrName>style.visibility</p:attrName>
                                        </p:attrNameLst>
                                      </p:cBhvr>
                                      <p:to>
                                        <p:strVal val="visible"/>
                                      </p:to>
                                    </p:set>
                                    <p:anim calcmode="lin" valueType="num">
                                      <p:cBhvr additive="base">
                                        <p:cTn id="55" dur="500" fill="hold"/>
                                        <p:tgtEl>
                                          <p:spTgt spid="13">
                                            <p:txEl>
                                              <p:pRg st="1" end="1"/>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1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12"/>
                                        </p:tgtEl>
                                        <p:attrNameLst>
                                          <p:attrName>style.visibility</p:attrName>
                                        </p:attrNameLst>
                                      </p:cBhvr>
                                      <p:to>
                                        <p:strVal val="visible"/>
                                      </p:to>
                                    </p:set>
                                    <p:anim calcmode="lin" valueType="num">
                                      <p:cBhvr additive="base">
                                        <p:cTn id="61" dur="500" fill="hold"/>
                                        <p:tgtEl>
                                          <p:spTgt spid="12"/>
                                        </p:tgtEl>
                                        <p:attrNameLst>
                                          <p:attrName>ppt_x</p:attrName>
                                        </p:attrNameLst>
                                      </p:cBhvr>
                                      <p:tavLst>
                                        <p:tav tm="0">
                                          <p:val>
                                            <p:strVal val="#ppt_x"/>
                                          </p:val>
                                        </p:tav>
                                        <p:tav tm="100000">
                                          <p:val>
                                            <p:strVal val="#ppt_x"/>
                                          </p:val>
                                        </p:tav>
                                      </p:tavLst>
                                    </p:anim>
                                    <p:anim calcmode="lin" valueType="num">
                                      <p:cBhvr additive="base">
                                        <p:cTn id="6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19">
                                            <p:txEl>
                                              <p:pRg st="0" end="0"/>
                                            </p:txEl>
                                          </p:spTgt>
                                        </p:tgtEl>
                                        <p:attrNameLst>
                                          <p:attrName>style.visibility</p:attrName>
                                        </p:attrNameLst>
                                      </p:cBhvr>
                                      <p:to>
                                        <p:strVal val="visible"/>
                                      </p:to>
                                    </p:set>
                                    <p:anim calcmode="lin" valueType="num">
                                      <p:cBhvr additive="base">
                                        <p:cTn id="67"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14"/>
                                        </p:tgtEl>
                                        <p:attrNameLst>
                                          <p:attrName>style.visibility</p:attrName>
                                        </p:attrNameLst>
                                      </p:cBhvr>
                                      <p:to>
                                        <p:strVal val="visible"/>
                                      </p:to>
                                    </p:set>
                                    <p:anim calcmode="lin" valueType="num">
                                      <p:cBhvr additive="base">
                                        <p:cTn id="73" dur="500" fill="hold"/>
                                        <p:tgtEl>
                                          <p:spTgt spid="14"/>
                                        </p:tgtEl>
                                        <p:attrNameLst>
                                          <p:attrName>ppt_x</p:attrName>
                                        </p:attrNameLst>
                                      </p:cBhvr>
                                      <p:tavLst>
                                        <p:tav tm="0">
                                          <p:val>
                                            <p:strVal val="#ppt_x"/>
                                          </p:val>
                                        </p:tav>
                                        <p:tav tm="100000">
                                          <p:val>
                                            <p:strVal val="#ppt_x"/>
                                          </p:val>
                                        </p:tav>
                                      </p:tavLst>
                                    </p:anim>
                                    <p:anim calcmode="lin" valueType="num">
                                      <p:cBhvr additive="base">
                                        <p:cTn id="7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17">
                                            <p:txEl>
                                              <p:pRg st="0" end="0"/>
                                            </p:txEl>
                                          </p:spTgt>
                                        </p:tgtEl>
                                        <p:attrNameLst>
                                          <p:attrName>style.visibility</p:attrName>
                                        </p:attrNameLst>
                                      </p:cBhvr>
                                      <p:to>
                                        <p:strVal val="visible"/>
                                      </p:to>
                                    </p:set>
                                    <p:anim calcmode="lin" valueType="num">
                                      <p:cBhvr additive="base">
                                        <p:cTn id="79" dur="50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1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grpId="0" nodeType="clickEffect">
                                  <p:stCondLst>
                                    <p:cond delay="0"/>
                                  </p:stCondLst>
                                  <p:childTnLst>
                                    <p:set>
                                      <p:cBhvr>
                                        <p:cTn id="84" dur="1" fill="hold">
                                          <p:stCondLst>
                                            <p:cond delay="0"/>
                                          </p:stCondLst>
                                        </p:cTn>
                                        <p:tgtEl>
                                          <p:spTgt spid="16"/>
                                        </p:tgtEl>
                                        <p:attrNameLst>
                                          <p:attrName>style.visibility</p:attrName>
                                        </p:attrNameLst>
                                      </p:cBhvr>
                                      <p:to>
                                        <p:strVal val="visible"/>
                                      </p:to>
                                    </p:set>
                                    <p:anim calcmode="lin" valueType="num">
                                      <p:cBhvr additive="base">
                                        <p:cTn id="85" dur="500" fill="hold"/>
                                        <p:tgtEl>
                                          <p:spTgt spid="16"/>
                                        </p:tgtEl>
                                        <p:attrNameLst>
                                          <p:attrName>ppt_x</p:attrName>
                                        </p:attrNameLst>
                                      </p:cBhvr>
                                      <p:tavLst>
                                        <p:tav tm="0">
                                          <p:val>
                                            <p:strVal val="#ppt_x"/>
                                          </p:val>
                                        </p:tav>
                                        <p:tav tm="100000">
                                          <p:val>
                                            <p:strVal val="#ppt_x"/>
                                          </p:val>
                                        </p:tav>
                                      </p:tavLst>
                                    </p:anim>
                                    <p:anim calcmode="lin" valueType="num">
                                      <p:cBhvr additive="base">
                                        <p:cTn id="8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11">
                                            <p:txEl>
                                              <p:pRg st="0" end="0"/>
                                            </p:txEl>
                                          </p:spTgt>
                                        </p:tgtEl>
                                        <p:attrNameLst>
                                          <p:attrName>style.visibility</p:attrName>
                                        </p:attrNameLst>
                                      </p:cBhvr>
                                      <p:to>
                                        <p:strVal val="visible"/>
                                      </p:to>
                                    </p:set>
                                    <p:anim calcmode="lin" valueType="num">
                                      <p:cBhvr additive="base">
                                        <p:cTn id="91"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grpId="0" nodeType="clickEffect">
                                  <p:stCondLst>
                                    <p:cond delay="0"/>
                                  </p:stCondLst>
                                  <p:childTnLst>
                                    <p:set>
                                      <p:cBhvr>
                                        <p:cTn id="96" dur="1" fill="hold">
                                          <p:stCondLst>
                                            <p:cond delay="0"/>
                                          </p:stCondLst>
                                        </p:cTn>
                                        <p:tgtEl>
                                          <p:spTgt spid="15"/>
                                        </p:tgtEl>
                                        <p:attrNameLst>
                                          <p:attrName>style.visibility</p:attrName>
                                        </p:attrNameLst>
                                      </p:cBhvr>
                                      <p:to>
                                        <p:strVal val="visible"/>
                                      </p:to>
                                    </p:set>
                                    <p:anim calcmode="lin" valueType="num">
                                      <p:cBhvr additive="base">
                                        <p:cTn id="97" dur="500" fill="hold"/>
                                        <p:tgtEl>
                                          <p:spTgt spid="15"/>
                                        </p:tgtEl>
                                        <p:attrNameLst>
                                          <p:attrName>ppt_x</p:attrName>
                                        </p:attrNameLst>
                                      </p:cBhvr>
                                      <p:tavLst>
                                        <p:tav tm="0">
                                          <p:val>
                                            <p:strVal val="#ppt_x"/>
                                          </p:val>
                                        </p:tav>
                                        <p:tav tm="100000">
                                          <p:val>
                                            <p:strVal val="#ppt_x"/>
                                          </p:val>
                                        </p:tav>
                                      </p:tavLst>
                                    </p:anim>
                                    <p:anim calcmode="lin" valueType="num">
                                      <p:cBhvr additive="base">
                                        <p:cTn id="9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nodeType="clickEffect">
                                  <p:stCondLst>
                                    <p:cond delay="0"/>
                                  </p:stCondLst>
                                  <p:childTnLst>
                                    <p:set>
                                      <p:cBhvr>
                                        <p:cTn id="102" dur="1" fill="hold">
                                          <p:stCondLst>
                                            <p:cond delay="0"/>
                                          </p:stCondLst>
                                        </p:cTn>
                                        <p:tgtEl>
                                          <p:spTgt spid="18">
                                            <p:txEl>
                                              <p:pRg st="0" end="0"/>
                                            </p:txEl>
                                          </p:spTgt>
                                        </p:tgtEl>
                                        <p:attrNameLst>
                                          <p:attrName>style.visibility</p:attrName>
                                        </p:attrNameLst>
                                      </p:cBhvr>
                                      <p:to>
                                        <p:strVal val="visible"/>
                                      </p:to>
                                    </p:set>
                                    <p:anim calcmode="lin" valueType="num">
                                      <p:cBhvr additive="base">
                                        <p:cTn id="103"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104"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P spid="14" grpId="0" animBg="1"/>
      <p:bldP spid="15" grpId="0" animBg="1"/>
      <p:bldP spid="1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Binary Search</a:t>
            </a:r>
          </a:p>
        </p:txBody>
      </p:sp>
      <p:pic>
        <p:nvPicPr>
          <p:cNvPr id="4" name="Content Placeholder 3"/>
          <p:cNvPicPr>
            <a:picLocks noGrp="1" noChangeAspect="1"/>
          </p:cNvPicPr>
          <p:nvPr>
            <p:ph idx="1"/>
          </p:nvPr>
        </p:nvPicPr>
        <p:blipFill>
          <a:blip r:embed="rId2"/>
          <a:stretch>
            <a:fillRect/>
          </a:stretch>
        </p:blipFill>
        <p:spPr>
          <a:xfrm>
            <a:off x="3198829" y="1850287"/>
            <a:ext cx="5791293" cy="5007713"/>
          </a:xfrm>
          <a:prstGeom prst="rect">
            <a:avLst/>
          </a:prstGeom>
        </p:spPr>
      </p:pic>
    </p:spTree>
    <p:extLst>
      <p:ext uri="{BB962C8B-B14F-4D97-AF65-F5344CB8AC3E}">
        <p14:creationId xmlns:p14="http://schemas.microsoft.com/office/powerpoint/2010/main" val="27707793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Bubble Sort	</a:t>
            </a:r>
            <a:endParaRPr lang="en-IN" dirty="0"/>
          </a:p>
        </p:txBody>
      </p:sp>
      <p:sp>
        <p:nvSpPr>
          <p:cNvPr id="3" name="Content Placeholder 2"/>
          <p:cNvSpPr>
            <a:spLocks noGrp="1"/>
          </p:cNvSpPr>
          <p:nvPr>
            <p:ph idx="1"/>
          </p:nvPr>
        </p:nvSpPr>
        <p:spPr/>
        <p:txBody>
          <a:bodyPr/>
          <a:lstStyle/>
          <a:p>
            <a:pPr marL="0" indent="0">
              <a:buNone/>
            </a:pPr>
            <a:r>
              <a:rPr lang="en-US" dirty="0"/>
              <a:t>Bubble sort is a simple sorting algorithm. This sorting algorithm is a comparison-based algorithm in which each pair of adjacent elements is compared and the elements are swapped if they are not in order</a:t>
            </a:r>
            <a:r>
              <a:rPr lang="en-US" dirty="0" smtClean="0"/>
              <a:t>.</a:t>
            </a:r>
            <a:endParaRPr lang="en-IN" dirty="0"/>
          </a:p>
        </p:txBody>
      </p:sp>
    </p:spTree>
    <p:extLst>
      <p:ext uri="{BB962C8B-B14F-4D97-AF65-F5344CB8AC3E}">
        <p14:creationId xmlns:p14="http://schemas.microsoft.com/office/powerpoint/2010/main" val="394399071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Binary Search</a:t>
            </a:r>
          </a:p>
        </p:txBody>
      </p:sp>
      <p:pic>
        <p:nvPicPr>
          <p:cNvPr id="4" name="Content Placeholder 3"/>
          <p:cNvPicPr>
            <a:picLocks noGrp="1" noChangeAspect="1"/>
          </p:cNvPicPr>
          <p:nvPr>
            <p:ph idx="1"/>
          </p:nvPr>
        </p:nvPicPr>
        <p:blipFill>
          <a:blip r:embed="rId2"/>
          <a:stretch>
            <a:fillRect/>
          </a:stretch>
        </p:blipFill>
        <p:spPr>
          <a:xfrm>
            <a:off x="2743770" y="2524837"/>
            <a:ext cx="7101795" cy="1228298"/>
          </a:xfrm>
          <a:prstGeom prst="rect">
            <a:avLst/>
          </a:prstGeom>
        </p:spPr>
      </p:pic>
      <p:sp>
        <p:nvSpPr>
          <p:cNvPr id="5" name="TextBox 4"/>
          <p:cNvSpPr txBox="1"/>
          <p:nvPr/>
        </p:nvSpPr>
        <p:spPr>
          <a:xfrm>
            <a:off x="5923128" y="5609230"/>
            <a:ext cx="184731" cy="369332"/>
          </a:xfrm>
          <a:prstGeom prst="rect">
            <a:avLst/>
          </a:prstGeom>
          <a:noFill/>
        </p:spPr>
        <p:txBody>
          <a:bodyPr wrap="none" rtlCol="0">
            <a:spAutoFit/>
          </a:bodyPr>
          <a:lstStyle/>
          <a:p>
            <a:endParaRPr lang="en-IN" dirty="0"/>
          </a:p>
        </p:txBody>
      </p:sp>
      <p:pic>
        <p:nvPicPr>
          <p:cNvPr id="6" name="Picture 5"/>
          <p:cNvPicPr>
            <a:picLocks noChangeAspect="1"/>
          </p:cNvPicPr>
          <p:nvPr/>
        </p:nvPicPr>
        <p:blipFill>
          <a:blip r:embed="rId3"/>
          <a:stretch>
            <a:fillRect/>
          </a:stretch>
        </p:blipFill>
        <p:spPr>
          <a:xfrm>
            <a:off x="2743314" y="4053385"/>
            <a:ext cx="7102252" cy="1668314"/>
          </a:xfrm>
          <a:prstGeom prst="rect">
            <a:avLst/>
          </a:prstGeom>
        </p:spPr>
      </p:pic>
    </p:spTree>
    <p:extLst>
      <p:ext uri="{BB962C8B-B14F-4D97-AF65-F5344CB8AC3E}">
        <p14:creationId xmlns:p14="http://schemas.microsoft.com/office/powerpoint/2010/main" val="32058946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026" name="Picture 2" descr="18 Delicious Ways to Say Thank You | Awardco"/>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191998"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889602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Bubble Sort	</a:t>
            </a:r>
            <a:endParaRPr lang="en-IN"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004173275"/>
              </p:ext>
            </p:extLst>
          </p:nvPr>
        </p:nvGraphicFramePr>
        <p:xfrm>
          <a:off x="1279525" y="2190750"/>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32</a:t>
                      </a:r>
                      <a:endParaRPr lang="en-IN" dirty="0"/>
                    </a:p>
                  </a:txBody>
                  <a:tcPr/>
                </a:tc>
                <a:tc>
                  <a:txBody>
                    <a:bodyPr/>
                    <a:lstStyle/>
                    <a:p>
                      <a:r>
                        <a:rPr lang="en-IN" dirty="0" smtClean="0"/>
                        <a:t>18</a:t>
                      </a:r>
                      <a:endParaRPr lang="en-IN" dirty="0"/>
                    </a:p>
                  </a:txBody>
                  <a:tcPr/>
                </a:tc>
                <a:tc>
                  <a:txBody>
                    <a:bodyPr/>
                    <a:lstStyle/>
                    <a:p>
                      <a:r>
                        <a:rPr lang="en-IN" dirty="0" smtClean="0"/>
                        <a:t>25</a:t>
                      </a:r>
                      <a:endParaRPr lang="en-IN" dirty="0"/>
                    </a:p>
                  </a:txBody>
                  <a:tcPr/>
                </a:tc>
                <a:tc>
                  <a:txBody>
                    <a:bodyPr/>
                    <a:lstStyle/>
                    <a:p>
                      <a:r>
                        <a:rPr lang="en-IN" dirty="0" smtClean="0"/>
                        <a:t>75</a:t>
                      </a:r>
                      <a:endParaRPr lang="en-IN" dirty="0"/>
                    </a:p>
                  </a:txBody>
                  <a:tcPr/>
                </a:tc>
                <a:tc>
                  <a:txBody>
                    <a:bodyPr/>
                    <a:lstStyle/>
                    <a:p>
                      <a:r>
                        <a:rPr lang="en-IN" dirty="0" smtClean="0"/>
                        <a:t>55</a:t>
                      </a:r>
                      <a:endParaRPr lang="en-IN" dirty="0"/>
                    </a:p>
                  </a:txBody>
                  <a:tcPr/>
                </a:tc>
                <a:tc>
                  <a:txBody>
                    <a:bodyPr/>
                    <a:lstStyle/>
                    <a:p>
                      <a:r>
                        <a:rPr lang="en-IN" dirty="0" smtClean="0"/>
                        <a:t>2</a:t>
                      </a:r>
                      <a:endParaRPr lang="en-IN" dirty="0"/>
                    </a:p>
                  </a:txBody>
                  <a:tcPr/>
                </a:tc>
                <a:tc>
                  <a:txBody>
                    <a:bodyPr/>
                    <a:lstStyle/>
                    <a:p>
                      <a:r>
                        <a:rPr lang="en-IN" dirty="0" smtClean="0"/>
                        <a:t>40</a:t>
                      </a:r>
                      <a:endParaRPr lang="en-IN" dirty="0"/>
                    </a:p>
                  </a:txBody>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2315694296"/>
              </p:ext>
            </p:extLst>
          </p:nvPr>
        </p:nvGraphicFramePr>
        <p:xfrm>
          <a:off x="1279525" y="4380159"/>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2</a:t>
                      </a:r>
                      <a:endParaRPr lang="en-IN" dirty="0"/>
                    </a:p>
                  </a:txBody>
                  <a:tcPr>
                    <a:solidFill>
                      <a:srgbClr val="92D050"/>
                    </a:solidFill>
                  </a:tcPr>
                </a:tc>
                <a:tc>
                  <a:txBody>
                    <a:bodyPr/>
                    <a:lstStyle/>
                    <a:p>
                      <a:r>
                        <a:rPr lang="en-IN" dirty="0" smtClean="0"/>
                        <a:t>18</a:t>
                      </a:r>
                      <a:endParaRPr lang="en-IN" dirty="0"/>
                    </a:p>
                  </a:txBody>
                  <a:tcPr>
                    <a:solidFill>
                      <a:srgbClr val="92D050"/>
                    </a:solidFill>
                  </a:tcPr>
                </a:tc>
                <a:tc>
                  <a:txBody>
                    <a:bodyPr/>
                    <a:lstStyle/>
                    <a:p>
                      <a:r>
                        <a:rPr lang="en-IN" dirty="0" smtClean="0"/>
                        <a:t>25</a:t>
                      </a:r>
                      <a:endParaRPr lang="en-IN" dirty="0"/>
                    </a:p>
                  </a:txBody>
                  <a:tcPr>
                    <a:solidFill>
                      <a:srgbClr val="92D050"/>
                    </a:solidFill>
                  </a:tcPr>
                </a:tc>
                <a:tc>
                  <a:txBody>
                    <a:bodyPr/>
                    <a:lstStyle/>
                    <a:p>
                      <a:r>
                        <a:rPr lang="en-IN" dirty="0" smtClean="0"/>
                        <a:t>32</a:t>
                      </a:r>
                      <a:endParaRPr lang="en-IN" dirty="0"/>
                    </a:p>
                  </a:txBody>
                  <a:tcPr>
                    <a:solidFill>
                      <a:srgbClr val="92D050"/>
                    </a:solidFill>
                  </a:tcPr>
                </a:tc>
                <a:tc>
                  <a:txBody>
                    <a:bodyPr/>
                    <a:lstStyle/>
                    <a:p>
                      <a:r>
                        <a:rPr lang="en-IN" dirty="0" smtClean="0"/>
                        <a:t>40</a:t>
                      </a:r>
                      <a:endParaRPr lang="en-IN" dirty="0"/>
                    </a:p>
                  </a:txBody>
                  <a:tcPr>
                    <a:solidFill>
                      <a:srgbClr val="92D050"/>
                    </a:solidFill>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sp>
        <p:nvSpPr>
          <p:cNvPr id="11" name="Down Arrow 10"/>
          <p:cNvSpPr/>
          <p:nvPr/>
        </p:nvSpPr>
        <p:spPr>
          <a:xfrm>
            <a:off x="5566378" y="2711021"/>
            <a:ext cx="1056067" cy="1519707"/>
          </a:xfrm>
          <a:prstGeom prst="downArrow">
            <a:avLst/>
          </a:prstGeom>
          <a:solidFill>
            <a:schemeClr val="tx2">
              <a:lumMod val="65000"/>
              <a:lumOff val="35000"/>
            </a:schemeClr>
          </a:solidFill>
          <a:ln>
            <a:solidFill>
              <a:schemeClr val="tx2">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754992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Bubble Sort	</a:t>
            </a:r>
            <a:endParaRPr lang="en-IN"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114865452"/>
              </p:ext>
            </p:extLst>
          </p:nvPr>
        </p:nvGraphicFramePr>
        <p:xfrm>
          <a:off x="1279018" y="2176530"/>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32</a:t>
                      </a:r>
                      <a:endParaRPr lang="en-IN" dirty="0"/>
                    </a:p>
                  </a:txBody>
                  <a:tcPr>
                    <a:solidFill>
                      <a:srgbClr val="FFC000"/>
                    </a:solidFill>
                  </a:tcPr>
                </a:tc>
                <a:tc>
                  <a:txBody>
                    <a:bodyPr/>
                    <a:lstStyle/>
                    <a:p>
                      <a:r>
                        <a:rPr lang="en-IN" dirty="0" smtClean="0"/>
                        <a:t>18</a:t>
                      </a:r>
                      <a:endParaRPr lang="en-IN" dirty="0"/>
                    </a:p>
                  </a:txBody>
                  <a:tcPr>
                    <a:solidFill>
                      <a:srgbClr val="FFC000"/>
                    </a:solidFill>
                  </a:tcPr>
                </a:tc>
                <a:tc>
                  <a:txBody>
                    <a:bodyPr/>
                    <a:lstStyle/>
                    <a:p>
                      <a:r>
                        <a:rPr lang="en-IN" dirty="0" smtClean="0"/>
                        <a:t>25</a:t>
                      </a:r>
                      <a:endParaRPr lang="en-IN" dirty="0"/>
                    </a:p>
                  </a:txBody>
                  <a:tcPr/>
                </a:tc>
                <a:tc>
                  <a:txBody>
                    <a:bodyPr/>
                    <a:lstStyle/>
                    <a:p>
                      <a:r>
                        <a:rPr lang="en-IN" dirty="0" smtClean="0"/>
                        <a:t>75</a:t>
                      </a:r>
                      <a:endParaRPr lang="en-IN" dirty="0"/>
                    </a:p>
                  </a:txBody>
                  <a:tcPr/>
                </a:tc>
                <a:tc>
                  <a:txBody>
                    <a:bodyPr/>
                    <a:lstStyle/>
                    <a:p>
                      <a:r>
                        <a:rPr lang="en-IN" dirty="0" smtClean="0"/>
                        <a:t>55</a:t>
                      </a:r>
                      <a:endParaRPr lang="en-IN" dirty="0"/>
                    </a:p>
                  </a:txBody>
                  <a:tcPr/>
                </a:tc>
                <a:tc>
                  <a:txBody>
                    <a:bodyPr/>
                    <a:lstStyle/>
                    <a:p>
                      <a:r>
                        <a:rPr lang="en-IN" dirty="0" smtClean="0"/>
                        <a:t>2</a:t>
                      </a:r>
                      <a:endParaRPr lang="en-IN" dirty="0"/>
                    </a:p>
                  </a:txBody>
                  <a:tcPr/>
                </a:tc>
                <a:tc>
                  <a:txBody>
                    <a:bodyPr/>
                    <a:lstStyle/>
                    <a:p>
                      <a:r>
                        <a:rPr lang="en-IN" dirty="0" smtClean="0"/>
                        <a:t>40</a:t>
                      </a:r>
                      <a:endParaRPr lang="en-IN" dirty="0"/>
                    </a:p>
                  </a:txBody>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339614612"/>
              </p:ext>
            </p:extLst>
          </p:nvPr>
        </p:nvGraphicFramePr>
        <p:xfrm>
          <a:off x="1279018" y="2877023"/>
          <a:ext cx="9629774" cy="38506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85060">
                <a:tc>
                  <a:txBody>
                    <a:bodyPr/>
                    <a:lstStyle/>
                    <a:p>
                      <a:r>
                        <a:rPr lang="en-IN" dirty="0" smtClean="0"/>
                        <a:t>18</a:t>
                      </a:r>
                      <a:endParaRPr lang="en-IN" dirty="0"/>
                    </a:p>
                  </a:txBody>
                  <a:tcPr>
                    <a:solidFill>
                      <a:schemeClr val="bg1"/>
                    </a:solidFill>
                  </a:tcPr>
                </a:tc>
                <a:tc>
                  <a:txBody>
                    <a:bodyPr/>
                    <a:lstStyle/>
                    <a:p>
                      <a:r>
                        <a:rPr lang="en-IN" dirty="0" smtClean="0"/>
                        <a:t>32</a:t>
                      </a:r>
                      <a:endParaRPr lang="en-IN" dirty="0"/>
                    </a:p>
                  </a:txBody>
                  <a:tcPr>
                    <a:solidFill>
                      <a:srgbClr val="FFC000"/>
                    </a:solidFill>
                  </a:tcPr>
                </a:tc>
                <a:tc>
                  <a:txBody>
                    <a:bodyPr/>
                    <a:lstStyle/>
                    <a:p>
                      <a:r>
                        <a:rPr lang="en-IN" dirty="0" smtClean="0"/>
                        <a:t>25</a:t>
                      </a:r>
                      <a:endParaRPr lang="en-IN" dirty="0"/>
                    </a:p>
                  </a:txBody>
                  <a:tcPr>
                    <a:solidFill>
                      <a:srgbClr val="FFC000"/>
                    </a:solidFill>
                  </a:tcPr>
                </a:tc>
                <a:tc>
                  <a:txBody>
                    <a:bodyPr/>
                    <a:lstStyle/>
                    <a:p>
                      <a:r>
                        <a:rPr lang="en-IN" dirty="0" smtClean="0"/>
                        <a:t>75</a:t>
                      </a:r>
                      <a:endParaRPr lang="en-IN" dirty="0"/>
                    </a:p>
                  </a:txBody>
                  <a:tcPr/>
                </a:tc>
                <a:tc>
                  <a:txBody>
                    <a:bodyPr/>
                    <a:lstStyle/>
                    <a:p>
                      <a:r>
                        <a:rPr lang="en-IN" dirty="0" smtClean="0"/>
                        <a:t>55</a:t>
                      </a:r>
                      <a:endParaRPr lang="en-IN" dirty="0"/>
                    </a:p>
                  </a:txBody>
                  <a:tcPr/>
                </a:tc>
                <a:tc>
                  <a:txBody>
                    <a:bodyPr/>
                    <a:lstStyle/>
                    <a:p>
                      <a:r>
                        <a:rPr lang="en-IN" dirty="0" smtClean="0"/>
                        <a:t>2</a:t>
                      </a:r>
                      <a:endParaRPr lang="en-IN" dirty="0"/>
                    </a:p>
                  </a:txBody>
                  <a:tcPr/>
                </a:tc>
                <a:tc>
                  <a:txBody>
                    <a:bodyPr/>
                    <a:lstStyle/>
                    <a:p>
                      <a:r>
                        <a:rPr lang="en-IN" dirty="0" smtClean="0"/>
                        <a:t>40</a:t>
                      </a:r>
                      <a:endParaRPr lang="en-IN" dirty="0"/>
                    </a:p>
                  </a:txBody>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956236896"/>
              </p:ext>
            </p:extLst>
          </p:nvPr>
        </p:nvGraphicFramePr>
        <p:xfrm>
          <a:off x="1279018" y="3615654"/>
          <a:ext cx="9629774" cy="36576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61414">
                <a:tc>
                  <a:txBody>
                    <a:bodyPr/>
                    <a:lstStyle/>
                    <a:p>
                      <a:r>
                        <a:rPr lang="en-IN" dirty="0" smtClean="0"/>
                        <a:t>18</a:t>
                      </a:r>
                      <a:endParaRPr lang="en-IN" dirty="0"/>
                    </a:p>
                  </a:txBody>
                  <a:tcPr>
                    <a:solidFill>
                      <a:schemeClr val="bg1"/>
                    </a:solidFill>
                  </a:tcPr>
                </a:tc>
                <a:tc>
                  <a:txBody>
                    <a:bodyPr/>
                    <a:lstStyle/>
                    <a:p>
                      <a:r>
                        <a:rPr lang="en-IN" dirty="0" smtClean="0"/>
                        <a:t>25</a:t>
                      </a:r>
                      <a:endParaRPr lang="en-IN" dirty="0"/>
                    </a:p>
                  </a:txBody>
                  <a:tcPr>
                    <a:solidFill>
                      <a:schemeClr val="bg1"/>
                    </a:solidFill>
                  </a:tcPr>
                </a:tc>
                <a:tc>
                  <a:txBody>
                    <a:bodyPr/>
                    <a:lstStyle/>
                    <a:p>
                      <a:r>
                        <a:rPr lang="en-IN" dirty="0" smtClean="0"/>
                        <a:t>32</a:t>
                      </a:r>
                      <a:endParaRPr lang="en-IN" dirty="0"/>
                    </a:p>
                  </a:txBody>
                  <a:tcPr>
                    <a:solidFill>
                      <a:srgbClr val="FFC000"/>
                    </a:solidFill>
                  </a:tcPr>
                </a:tc>
                <a:tc>
                  <a:txBody>
                    <a:bodyPr/>
                    <a:lstStyle/>
                    <a:p>
                      <a:r>
                        <a:rPr lang="en-IN" dirty="0" smtClean="0"/>
                        <a:t>75</a:t>
                      </a:r>
                      <a:endParaRPr lang="en-IN" dirty="0"/>
                    </a:p>
                  </a:txBody>
                  <a:tcPr>
                    <a:solidFill>
                      <a:srgbClr val="FFC000"/>
                    </a:solidFill>
                  </a:tcPr>
                </a:tc>
                <a:tc>
                  <a:txBody>
                    <a:bodyPr/>
                    <a:lstStyle/>
                    <a:p>
                      <a:r>
                        <a:rPr lang="en-IN" dirty="0" smtClean="0"/>
                        <a:t>55</a:t>
                      </a:r>
                      <a:endParaRPr lang="en-IN" dirty="0"/>
                    </a:p>
                  </a:txBody>
                  <a:tcPr>
                    <a:solidFill>
                      <a:schemeClr val="bg1"/>
                    </a:solidFill>
                  </a:tcPr>
                </a:tc>
                <a:tc>
                  <a:txBody>
                    <a:bodyPr/>
                    <a:lstStyle/>
                    <a:p>
                      <a:r>
                        <a:rPr lang="en-IN" dirty="0" smtClean="0"/>
                        <a:t>2</a:t>
                      </a:r>
                      <a:endParaRPr lang="en-IN" dirty="0"/>
                    </a:p>
                  </a:txBody>
                  <a:tcPr>
                    <a:solidFill>
                      <a:schemeClr val="bg1"/>
                    </a:solidFill>
                  </a:tcPr>
                </a:tc>
                <a:tc>
                  <a:txBody>
                    <a:bodyPr/>
                    <a:lstStyle/>
                    <a:p>
                      <a:r>
                        <a:rPr lang="en-IN" dirty="0" smtClean="0"/>
                        <a:t>40</a:t>
                      </a:r>
                      <a:endParaRPr lang="en-IN" dirty="0"/>
                    </a:p>
                  </a:txBody>
                  <a:tcPr>
                    <a:solidFill>
                      <a:schemeClr val="bg1"/>
                    </a:solidFill>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931137541"/>
              </p:ext>
            </p:extLst>
          </p:nvPr>
        </p:nvGraphicFramePr>
        <p:xfrm>
          <a:off x="1279018" y="4315012"/>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18</a:t>
                      </a:r>
                      <a:endParaRPr lang="en-IN" dirty="0"/>
                    </a:p>
                  </a:txBody>
                  <a:tcPr>
                    <a:solidFill>
                      <a:schemeClr val="bg1"/>
                    </a:solidFill>
                  </a:tcPr>
                </a:tc>
                <a:tc>
                  <a:txBody>
                    <a:bodyPr/>
                    <a:lstStyle/>
                    <a:p>
                      <a:r>
                        <a:rPr lang="en-IN" dirty="0" smtClean="0"/>
                        <a:t>25</a:t>
                      </a:r>
                      <a:endParaRPr lang="en-IN" dirty="0"/>
                    </a:p>
                  </a:txBody>
                  <a:tcPr>
                    <a:solidFill>
                      <a:schemeClr val="bg1"/>
                    </a:solidFill>
                  </a:tcPr>
                </a:tc>
                <a:tc>
                  <a:txBody>
                    <a:bodyPr/>
                    <a:lstStyle/>
                    <a:p>
                      <a:r>
                        <a:rPr lang="en-IN" dirty="0" smtClean="0"/>
                        <a:t>32</a:t>
                      </a:r>
                      <a:endParaRPr lang="en-IN" dirty="0"/>
                    </a:p>
                  </a:txBody>
                  <a:tcPr/>
                </a:tc>
                <a:tc>
                  <a:txBody>
                    <a:bodyPr/>
                    <a:lstStyle/>
                    <a:p>
                      <a:r>
                        <a:rPr lang="en-IN" dirty="0" smtClean="0"/>
                        <a:t>75</a:t>
                      </a:r>
                      <a:endParaRPr lang="en-IN" dirty="0"/>
                    </a:p>
                  </a:txBody>
                  <a:tcPr>
                    <a:solidFill>
                      <a:srgbClr val="FFC000"/>
                    </a:solidFill>
                  </a:tcPr>
                </a:tc>
                <a:tc>
                  <a:txBody>
                    <a:bodyPr/>
                    <a:lstStyle/>
                    <a:p>
                      <a:r>
                        <a:rPr lang="en-IN" dirty="0" smtClean="0"/>
                        <a:t>55</a:t>
                      </a:r>
                      <a:endParaRPr lang="en-IN" dirty="0"/>
                    </a:p>
                  </a:txBody>
                  <a:tcPr>
                    <a:solidFill>
                      <a:srgbClr val="FFC000"/>
                    </a:solidFill>
                  </a:tcPr>
                </a:tc>
                <a:tc>
                  <a:txBody>
                    <a:bodyPr/>
                    <a:lstStyle/>
                    <a:p>
                      <a:r>
                        <a:rPr lang="en-IN" dirty="0" smtClean="0"/>
                        <a:t>2</a:t>
                      </a:r>
                      <a:endParaRPr lang="en-IN" dirty="0"/>
                    </a:p>
                  </a:txBody>
                  <a:tcPr/>
                </a:tc>
                <a:tc>
                  <a:txBody>
                    <a:bodyPr/>
                    <a:lstStyle/>
                    <a:p>
                      <a:r>
                        <a:rPr lang="en-IN" dirty="0" smtClean="0"/>
                        <a:t>40</a:t>
                      </a:r>
                      <a:endParaRPr lang="en-IN"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2161542710"/>
              </p:ext>
            </p:extLst>
          </p:nvPr>
        </p:nvGraphicFramePr>
        <p:xfrm>
          <a:off x="1279018" y="5019451"/>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chemeClr val="bg1"/>
                    </a:solidFill>
                  </a:tcPr>
                </a:tc>
                <a:tc>
                  <a:txBody>
                    <a:bodyPr/>
                    <a:lstStyle/>
                    <a:p>
                      <a:r>
                        <a:rPr lang="en-IN" dirty="0" smtClean="0"/>
                        <a:t>25</a:t>
                      </a:r>
                      <a:endParaRPr lang="en-IN" dirty="0"/>
                    </a:p>
                  </a:txBody>
                  <a:tcPr>
                    <a:solidFill>
                      <a:schemeClr val="bg1"/>
                    </a:solidFill>
                  </a:tcPr>
                </a:tc>
                <a:tc>
                  <a:txBody>
                    <a:bodyPr/>
                    <a:lstStyle/>
                    <a:p>
                      <a:r>
                        <a:rPr lang="en-IN" dirty="0" smtClean="0"/>
                        <a:t>32</a:t>
                      </a:r>
                      <a:endParaRPr lang="en-IN" dirty="0"/>
                    </a:p>
                  </a:txBody>
                  <a:tcPr/>
                </a:tc>
                <a:tc>
                  <a:txBody>
                    <a:bodyPr/>
                    <a:lstStyle/>
                    <a:p>
                      <a:r>
                        <a:rPr lang="en-IN" dirty="0" smtClean="0"/>
                        <a:t>55</a:t>
                      </a:r>
                      <a:endParaRPr lang="en-IN" dirty="0"/>
                    </a:p>
                  </a:txBody>
                  <a:tcPr/>
                </a:tc>
                <a:tc>
                  <a:txBody>
                    <a:bodyPr/>
                    <a:lstStyle/>
                    <a:p>
                      <a:r>
                        <a:rPr lang="en-IN" dirty="0" smtClean="0"/>
                        <a:t>75</a:t>
                      </a:r>
                      <a:endParaRPr lang="en-IN" dirty="0"/>
                    </a:p>
                  </a:txBody>
                  <a:tcPr>
                    <a:solidFill>
                      <a:srgbClr val="FFC000"/>
                    </a:solidFill>
                  </a:tcPr>
                </a:tc>
                <a:tc>
                  <a:txBody>
                    <a:bodyPr/>
                    <a:lstStyle/>
                    <a:p>
                      <a:r>
                        <a:rPr lang="en-IN" dirty="0" smtClean="0"/>
                        <a:t>2</a:t>
                      </a:r>
                      <a:endParaRPr lang="en-IN" dirty="0"/>
                    </a:p>
                  </a:txBody>
                  <a:tcPr>
                    <a:solidFill>
                      <a:srgbClr val="FFC000"/>
                    </a:solidFill>
                  </a:tcPr>
                </a:tc>
                <a:tc>
                  <a:txBody>
                    <a:bodyPr/>
                    <a:lstStyle/>
                    <a:p>
                      <a:r>
                        <a:rPr lang="en-IN" dirty="0" smtClean="0"/>
                        <a:t>40</a:t>
                      </a:r>
                      <a:endParaRPr lang="en-IN"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834995596"/>
              </p:ext>
            </p:extLst>
          </p:nvPr>
        </p:nvGraphicFramePr>
        <p:xfrm>
          <a:off x="1279018" y="5723890"/>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chemeClr val="bg1"/>
                    </a:solidFill>
                  </a:tcPr>
                </a:tc>
                <a:tc>
                  <a:txBody>
                    <a:bodyPr/>
                    <a:lstStyle/>
                    <a:p>
                      <a:r>
                        <a:rPr lang="en-IN" dirty="0" smtClean="0"/>
                        <a:t>25</a:t>
                      </a:r>
                      <a:endParaRPr lang="en-IN" dirty="0"/>
                    </a:p>
                  </a:txBody>
                  <a:tcPr>
                    <a:solidFill>
                      <a:schemeClr val="bg1"/>
                    </a:solidFill>
                  </a:tcPr>
                </a:tc>
                <a:tc>
                  <a:txBody>
                    <a:bodyPr/>
                    <a:lstStyle/>
                    <a:p>
                      <a:r>
                        <a:rPr lang="en-IN" dirty="0" smtClean="0"/>
                        <a:t>32</a:t>
                      </a:r>
                      <a:endParaRPr lang="en-IN" dirty="0"/>
                    </a:p>
                  </a:txBody>
                  <a:tcPr/>
                </a:tc>
                <a:tc>
                  <a:txBody>
                    <a:bodyPr/>
                    <a:lstStyle/>
                    <a:p>
                      <a:r>
                        <a:rPr lang="en-IN" dirty="0" smtClean="0"/>
                        <a:t>55</a:t>
                      </a:r>
                      <a:endParaRPr lang="en-IN" dirty="0"/>
                    </a:p>
                  </a:txBody>
                  <a:tcPr/>
                </a:tc>
                <a:tc>
                  <a:txBody>
                    <a:bodyPr/>
                    <a:lstStyle/>
                    <a:p>
                      <a:r>
                        <a:rPr lang="en-IN" dirty="0" smtClean="0"/>
                        <a:t>2</a:t>
                      </a:r>
                      <a:endParaRPr lang="en-IN" dirty="0"/>
                    </a:p>
                  </a:txBody>
                  <a:tcPr/>
                </a:tc>
                <a:tc>
                  <a:txBody>
                    <a:bodyPr/>
                    <a:lstStyle/>
                    <a:p>
                      <a:r>
                        <a:rPr lang="en-IN" dirty="0" smtClean="0"/>
                        <a:t>75</a:t>
                      </a:r>
                      <a:endParaRPr lang="en-IN" dirty="0"/>
                    </a:p>
                  </a:txBody>
                  <a:tcPr>
                    <a:solidFill>
                      <a:srgbClr val="FFC000"/>
                    </a:solidFill>
                  </a:tcPr>
                </a:tc>
                <a:tc>
                  <a:txBody>
                    <a:bodyPr/>
                    <a:lstStyle/>
                    <a:p>
                      <a:r>
                        <a:rPr lang="en-IN" dirty="0" smtClean="0"/>
                        <a:t>40</a:t>
                      </a:r>
                      <a:endParaRPr lang="en-IN" dirty="0"/>
                    </a:p>
                  </a:txBody>
                  <a:tcPr>
                    <a:solidFill>
                      <a:srgbClr val="FFC000"/>
                    </a:solidFill>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1131319627"/>
              </p:ext>
            </p:extLst>
          </p:nvPr>
        </p:nvGraphicFramePr>
        <p:xfrm>
          <a:off x="1279018" y="6439115"/>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rgbClr val="FFC000"/>
                    </a:solidFill>
                  </a:tcPr>
                </a:tc>
                <a:tc>
                  <a:txBody>
                    <a:bodyPr/>
                    <a:lstStyle/>
                    <a:p>
                      <a:r>
                        <a:rPr lang="en-IN" dirty="0" smtClean="0"/>
                        <a:t>25</a:t>
                      </a:r>
                      <a:endParaRPr lang="en-IN" dirty="0"/>
                    </a:p>
                  </a:txBody>
                  <a:tcPr>
                    <a:solidFill>
                      <a:srgbClr val="FFC000"/>
                    </a:solidFill>
                  </a:tcPr>
                </a:tc>
                <a:tc>
                  <a:txBody>
                    <a:bodyPr/>
                    <a:lstStyle/>
                    <a:p>
                      <a:r>
                        <a:rPr lang="en-IN" dirty="0" smtClean="0"/>
                        <a:t>32</a:t>
                      </a:r>
                      <a:endParaRPr lang="en-IN" dirty="0"/>
                    </a:p>
                  </a:txBody>
                  <a:tcPr/>
                </a:tc>
                <a:tc>
                  <a:txBody>
                    <a:bodyPr/>
                    <a:lstStyle/>
                    <a:p>
                      <a:r>
                        <a:rPr lang="en-IN" dirty="0" smtClean="0"/>
                        <a:t>55</a:t>
                      </a:r>
                      <a:endParaRPr lang="en-IN" dirty="0"/>
                    </a:p>
                  </a:txBody>
                  <a:tcPr/>
                </a:tc>
                <a:tc>
                  <a:txBody>
                    <a:bodyPr/>
                    <a:lstStyle/>
                    <a:p>
                      <a:r>
                        <a:rPr lang="en-IN" dirty="0" smtClean="0"/>
                        <a:t>2</a:t>
                      </a:r>
                      <a:endParaRPr lang="en-IN" dirty="0"/>
                    </a:p>
                  </a:txBody>
                  <a:tcPr/>
                </a:tc>
                <a:tc>
                  <a:txBody>
                    <a:bodyPr/>
                    <a:lstStyle/>
                    <a:p>
                      <a:r>
                        <a:rPr lang="en-IN" dirty="0" smtClean="0"/>
                        <a:t>40</a:t>
                      </a:r>
                      <a:endParaRPr lang="en-IN" dirty="0"/>
                    </a:p>
                  </a:txBody>
                  <a:tcPr/>
                </a:tc>
                <a:tc>
                  <a:txBody>
                    <a:bodyPr/>
                    <a:lstStyle/>
                    <a:p>
                      <a:r>
                        <a:rPr lang="en-IN" dirty="0" smtClean="0"/>
                        <a:t>75</a:t>
                      </a:r>
                      <a:endParaRPr lang="en-IN" dirty="0"/>
                    </a:p>
                  </a:txBody>
                  <a:tcPr>
                    <a:solidFill>
                      <a:srgbClr val="92D050"/>
                    </a:solidFill>
                  </a:tcPr>
                </a:tc>
              </a:tr>
            </a:tbl>
          </a:graphicData>
        </a:graphic>
      </p:graphicFrame>
    </p:spTree>
    <p:extLst>
      <p:ext uri="{BB962C8B-B14F-4D97-AF65-F5344CB8AC3E}">
        <p14:creationId xmlns:p14="http://schemas.microsoft.com/office/powerpoint/2010/main" val="93534267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fill="hold"/>
                                        <p:tgtEl>
                                          <p:spTgt spid="9"/>
                                        </p:tgtEl>
                                        <p:attrNameLst>
                                          <p:attrName>ppt_x</p:attrName>
                                        </p:attrNameLst>
                                      </p:cBhvr>
                                      <p:tavLst>
                                        <p:tav tm="0">
                                          <p:val>
                                            <p:strVal val="#ppt_x"/>
                                          </p:val>
                                        </p:tav>
                                        <p:tav tm="100000">
                                          <p:val>
                                            <p:strVal val="#ppt_x"/>
                                          </p:val>
                                        </p:tav>
                                      </p:tavLst>
                                    </p:anim>
                                    <p:anim calcmode="lin" valueType="num">
                                      <p:cBhvr additive="base">
                                        <p:cTn id="3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additive="base">
                                        <p:cTn id="43" dur="500" fill="hold"/>
                                        <p:tgtEl>
                                          <p:spTgt spid="10"/>
                                        </p:tgtEl>
                                        <p:attrNameLst>
                                          <p:attrName>ppt_x</p:attrName>
                                        </p:attrNameLst>
                                      </p:cBhvr>
                                      <p:tavLst>
                                        <p:tav tm="0">
                                          <p:val>
                                            <p:strVal val="#ppt_x"/>
                                          </p:val>
                                        </p:tav>
                                        <p:tav tm="100000">
                                          <p:val>
                                            <p:strVal val="#ppt_x"/>
                                          </p:val>
                                        </p:tav>
                                      </p:tavLst>
                                    </p:anim>
                                    <p:anim calcmode="lin" valueType="num">
                                      <p:cBhvr additive="base">
                                        <p:cTn id="4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Bubble Sort	</a:t>
            </a:r>
            <a:endParaRPr lang="en-IN" dirty="0"/>
          </a:p>
        </p:txBody>
      </p:sp>
      <p:graphicFrame>
        <p:nvGraphicFramePr>
          <p:cNvPr id="10" name="Table 9"/>
          <p:cNvGraphicFramePr>
            <a:graphicFrameLocks noGrp="1"/>
          </p:cNvGraphicFramePr>
          <p:nvPr>
            <p:extLst>
              <p:ext uri="{D42A27DB-BD31-4B8C-83A1-F6EECF244321}">
                <p14:modId xmlns:p14="http://schemas.microsoft.com/office/powerpoint/2010/main" val="3820777602"/>
              </p:ext>
            </p:extLst>
          </p:nvPr>
        </p:nvGraphicFramePr>
        <p:xfrm>
          <a:off x="1280160" y="2111814"/>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chemeClr val="bg1"/>
                    </a:solidFill>
                  </a:tcPr>
                </a:tc>
                <a:tc>
                  <a:txBody>
                    <a:bodyPr/>
                    <a:lstStyle/>
                    <a:p>
                      <a:r>
                        <a:rPr lang="en-IN" dirty="0" smtClean="0"/>
                        <a:t>25</a:t>
                      </a:r>
                      <a:endParaRPr lang="en-IN" dirty="0"/>
                    </a:p>
                  </a:txBody>
                  <a:tcPr>
                    <a:solidFill>
                      <a:srgbClr val="FFC000"/>
                    </a:solidFill>
                  </a:tcPr>
                </a:tc>
                <a:tc>
                  <a:txBody>
                    <a:bodyPr/>
                    <a:lstStyle/>
                    <a:p>
                      <a:r>
                        <a:rPr lang="en-IN" dirty="0" smtClean="0"/>
                        <a:t>32</a:t>
                      </a:r>
                      <a:endParaRPr lang="en-IN" dirty="0"/>
                    </a:p>
                  </a:txBody>
                  <a:tcPr>
                    <a:solidFill>
                      <a:srgbClr val="FFC000"/>
                    </a:solidFill>
                  </a:tcPr>
                </a:tc>
                <a:tc>
                  <a:txBody>
                    <a:bodyPr/>
                    <a:lstStyle/>
                    <a:p>
                      <a:r>
                        <a:rPr lang="en-IN" dirty="0" smtClean="0"/>
                        <a:t>55</a:t>
                      </a:r>
                      <a:endParaRPr lang="en-IN" dirty="0"/>
                    </a:p>
                  </a:txBody>
                  <a:tcPr/>
                </a:tc>
                <a:tc>
                  <a:txBody>
                    <a:bodyPr/>
                    <a:lstStyle/>
                    <a:p>
                      <a:r>
                        <a:rPr lang="en-IN" dirty="0" smtClean="0"/>
                        <a:t>2</a:t>
                      </a:r>
                      <a:endParaRPr lang="en-IN" dirty="0"/>
                    </a:p>
                  </a:txBody>
                  <a:tcPr/>
                </a:tc>
                <a:tc>
                  <a:txBody>
                    <a:bodyPr/>
                    <a:lstStyle/>
                    <a:p>
                      <a:r>
                        <a:rPr lang="en-IN" dirty="0" smtClean="0"/>
                        <a:t>40</a:t>
                      </a:r>
                      <a:endParaRPr lang="en-IN" dirty="0"/>
                    </a:p>
                  </a:txBody>
                  <a:tcPr/>
                </a:tc>
                <a:tc>
                  <a:txBody>
                    <a:bodyPr/>
                    <a:lstStyle/>
                    <a:p>
                      <a:r>
                        <a:rPr lang="en-IN" dirty="0" smtClean="0"/>
                        <a:t>75</a:t>
                      </a:r>
                      <a:endParaRPr lang="en-IN" dirty="0"/>
                    </a:p>
                  </a:txBody>
                  <a:tcPr>
                    <a:solidFill>
                      <a:srgbClr val="92D050"/>
                    </a:solidFill>
                  </a:tcPr>
                </a:tc>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2079440506"/>
              </p:ext>
            </p:extLst>
          </p:nvPr>
        </p:nvGraphicFramePr>
        <p:xfrm>
          <a:off x="1279018" y="2907691"/>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chemeClr val="bg1"/>
                    </a:solidFill>
                  </a:tcPr>
                </a:tc>
                <a:tc>
                  <a:txBody>
                    <a:bodyPr/>
                    <a:lstStyle/>
                    <a:p>
                      <a:r>
                        <a:rPr lang="en-IN" dirty="0" smtClean="0"/>
                        <a:t>25</a:t>
                      </a:r>
                      <a:endParaRPr lang="en-IN" dirty="0"/>
                    </a:p>
                  </a:txBody>
                  <a:tcPr>
                    <a:solidFill>
                      <a:schemeClr val="bg1"/>
                    </a:solidFill>
                  </a:tcPr>
                </a:tc>
                <a:tc>
                  <a:txBody>
                    <a:bodyPr/>
                    <a:lstStyle/>
                    <a:p>
                      <a:r>
                        <a:rPr lang="en-IN" dirty="0" smtClean="0"/>
                        <a:t>32</a:t>
                      </a:r>
                      <a:endParaRPr lang="en-IN" dirty="0"/>
                    </a:p>
                  </a:txBody>
                  <a:tcPr>
                    <a:solidFill>
                      <a:srgbClr val="FFC000"/>
                    </a:solidFill>
                  </a:tcPr>
                </a:tc>
                <a:tc>
                  <a:txBody>
                    <a:bodyPr/>
                    <a:lstStyle/>
                    <a:p>
                      <a:r>
                        <a:rPr lang="en-IN" dirty="0" smtClean="0"/>
                        <a:t>55</a:t>
                      </a:r>
                      <a:endParaRPr lang="en-IN" dirty="0"/>
                    </a:p>
                  </a:txBody>
                  <a:tcPr>
                    <a:solidFill>
                      <a:srgbClr val="FFC000"/>
                    </a:solidFill>
                  </a:tcPr>
                </a:tc>
                <a:tc>
                  <a:txBody>
                    <a:bodyPr/>
                    <a:lstStyle/>
                    <a:p>
                      <a:r>
                        <a:rPr lang="en-IN" dirty="0" smtClean="0"/>
                        <a:t>2</a:t>
                      </a:r>
                      <a:endParaRPr lang="en-IN" dirty="0"/>
                    </a:p>
                  </a:txBody>
                  <a:tcPr/>
                </a:tc>
                <a:tc>
                  <a:txBody>
                    <a:bodyPr/>
                    <a:lstStyle/>
                    <a:p>
                      <a:r>
                        <a:rPr lang="en-IN" dirty="0" smtClean="0"/>
                        <a:t>40</a:t>
                      </a:r>
                      <a:endParaRPr lang="en-IN" dirty="0"/>
                    </a:p>
                  </a:txBody>
                  <a:tcPr/>
                </a:tc>
                <a:tc>
                  <a:txBody>
                    <a:bodyPr/>
                    <a:lstStyle/>
                    <a:p>
                      <a:r>
                        <a:rPr lang="en-IN" dirty="0" smtClean="0"/>
                        <a:t>75</a:t>
                      </a:r>
                      <a:endParaRPr lang="en-IN" dirty="0"/>
                    </a:p>
                  </a:txBody>
                  <a:tcPr>
                    <a:solidFill>
                      <a:srgbClr val="92D050"/>
                    </a:solidFill>
                  </a:tcPr>
                </a:tc>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4021497914"/>
              </p:ext>
            </p:extLst>
          </p:nvPr>
        </p:nvGraphicFramePr>
        <p:xfrm>
          <a:off x="1279018" y="3703568"/>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chemeClr val="bg1"/>
                    </a:solidFill>
                  </a:tcPr>
                </a:tc>
                <a:tc>
                  <a:txBody>
                    <a:bodyPr/>
                    <a:lstStyle/>
                    <a:p>
                      <a:r>
                        <a:rPr lang="en-IN" dirty="0" smtClean="0"/>
                        <a:t>25</a:t>
                      </a:r>
                      <a:endParaRPr lang="en-IN" dirty="0"/>
                    </a:p>
                  </a:txBody>
                  <a:tcPr>
                    <a:solidFill>
                      <a:schemeClr val="bg1"/>
                    </a:solidFill>
                  </a:tcPr>
                </a:tc>
                <a:tc>
                  <a:txBody>
                    <a:bodyPr/>
                    <a:lstStyle/>
                    <a:p>
                      <a:r>
                        <a:rPr lang="en-IN" dirty="0" smtClean="0"/>
                        <a:t>32</a:t>
                      </a:r>
                      <a:endParaRPr lang="en-IN" dirty="0"/>
                    </a:p>
                  </a:txBody>
                  <a:tcPr/>
                </a:tc>
                <a:tc>
                  <a:txBody>
                    <a:bodyPr/>
                    <a:lstStyle/>
                    <a:p>
                      <a:r>
                        <a:rPr lang="en-IN" dirty="0" smtClean="0"/>
                        <a:t>55</a:t>
                      </a:r>
                      <a:endParaRPr lang="en-IN" dirty="0"/>
                    </a:p>
                  </a:txBody>
                  <a:tcPr>
                    <a:solidFill>
                      <a:srgbClr val="FFC000"/>
                    </a:solidFill>
                  </a:tcPr>
                </a:tc>
                <a:tc>
                  <a:txBody>
                    <a:bodyPr/>
                    <a:lstStyle/>
                    <a:p>
                      <a:r>
                        <a:rPr lang="en-IN" dirty="0" smtClean="0"/>
                        <a:t>2</a:t>
                      </a:r>
                      <a:endParaRPr lang="en-IN" dirty="0"/>
                    </a:p>
                  </a:txBody>
                  <a:tcPr>
                    <a:solidFill>
                      <a:srgbClr val="FFC000"/>
                    </a:solidFill>
                  </a:tcPr>
                </a:tc>
                <a:tc>
                  <a:txBody>
                    <a:bodyPr/>
                    <a:lstStyle/>
                    <a:p>
                      <a:r>
                        <a:rPr lang="en-IN" dirty="0" smtClean="0"/>
                        <a:t>40</a:t>
                      </a:r>
                      <a:endParaRPr lang="en-IN" dirty="0"/>
                    </a:p>
                  </a:txBody>
                  <a:tcPr/>
                </a:tc>
                <a:tc>
                  <a:txBody>
                    <a:bodyPr/>
                    <a:lstStyle/>
                    <a:p>
                      <a:r>
                        <a:rPr lang="en-IN" dirty="0" smtClean="0"/>
                        <a:t>75</a:t>
                      </a:r>
                      <a:endParaRPr lang="en-IN" dirty="0"/>
                    </a:p>
                  </a:txBody>
                  <a:tcPr>
                    <a:solidFill>
                      <a:srgbClr val="92D050"/>
                    </a:solidFill>
                  </a:tcPr>
                </a:tc>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1515757629"/>
              </p:ext>
            </p:extLst>
          </p:nvPr>
        </p:nvGraphicFramePr>
        <p:xfrm>
          <a:off x="1279018" y="4499445"/>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chemeClr val="bg1"/>
                    </a:solidFill>
                  </a:tcPr>
                </a:tc>
                <a:tc>
                  <a:txBody>
                    <a:bodyPr/>
                    <a:lstStyle/>
                    <a:p>
                      <a:r>
                        <a:rPr lang="en-IN" dirty="0" smtClean="0"/>
                        <a:t>25</a:t>
                      </a:r>
                      <a:endParaRPr lang="en-IN" dirty="0"/>
                    </a:p>
                  </a:txBody>
                  <a:tcPr>
                    <a:solidFill>
                      <a:schemeClr val="bg1"/>
                    </a:solidFill>
                  </a:tcPr>
                </a:tc>
                <a:tc>
                  <a:txBody>
                    <a:bodyPr/>
                    <a:lstStyle/>
                    <a:p>
                      <a:r>
                        <a:rPr lang="en-IN" dirty="0" smtClean="0"/>
                        <a:t>32</a:t>
                      </a:r>
                      <a:endParaRPr lang="en-IN" dirty="0"/>
                    </a:p>
                  </a:txBody>
                  <a:tcPr/>
                </a:tc>
                <a:tc>
                  <a:txBody>
                    <a:bodyPr/>
                    <a:lstStyle/>
                    <a:p>
                      <a:r>
                        <a:rPr lang="en-IN" dirty="0" smtClean="0"/>
                        <a:t>2</a:t>
                      </a:r>
                      <a:endParaRPr lang="en-IN" dirty="0"/>
                    </a:p>
                  </a:txBody>
                  <a:tcPr/>
                </a:tc>
                <a:tc>
                  <a:txBody>
                    <a:bodyPr/>
                    <a:lstStyle/>
                    <a:p>
                      <a:r>
                        <a:rPr lang="en-IN" dirty="0" smtClean="0"/>
                        <a:t>55</a:t>
                      </a:r>
                      <a:endParaRPr lang="en-IN" dirty="0"/>
                    </a:p>
                  </a:txBody>
                  <a:tcPr>
                    <a:solidFill>
                      <a:srgbClr val="FFC000"/>
                    </a:solidFill>
                  </a:tcPr>
                </a:tc>
                <a:tc>
                  <a:txBody>
                    <a:bodyPr/>
                    <a:lstStyle/>
                    <a:p>
                      <a:r>
                        <a:rPr lang="en-IN" dirty="0" smtClean="0"/>
                        <a:t>40</a:t>
                      </a:r>
                      <a:endParaRPr lang="en-IN" dirty="0"/>
                    </a:p>
                  </a:txBody>
                  <a:tcPr>
                    <a:solidFill>
                      <a:srgbClr val="FFC000"/>
                    </a:solidFill>
                  </a:tcPr>
                </a:tc>
                <a:tc>
                  <a:txBody>
                    <a:bodyPr/>
                    <a:lstStyle/>
                    <a:p>
                      <a:r>
                        <a:rPr lang="en-IN" dirty="0" smtClean="0"/>
                        <a:t>75</a:t>
                      </a:r>
                      <a:endParaRPr lang="en-IN" dirty="0"/>
                    </a:p>
                  </a:txBody>
                  <a:tcPr>
                    <a:solidFill>
                      <a:srgbClr val="92D050"/>
                    </a:solidFill>
                  </a:tcPr>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1828095269"/>
              </p:ext>
            </p:extLst>
          </p:nvPr>
        </p:nvGraphicFramePr>
        <p:xfrm>
          <a:off x="1279018" y="5268223"/>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rgbClr val="FFC000"/>
                    </a:solidFill>
                  </a:tcPr>
                </a:tc>
                <a:tc>
                  <a:txBody>
                    <a:bodyPr/>
                    <a:lstStyle/>
                    <a:p>
                      <a:r>
                        <a:rPr lang="en-IN" dirty="0" smtClean="0"/>
                        <a:t>25</a:t>
                      </a:r>
                      <a:endParaRPr lang="en-IN" dirty="0"/>
                    </a:p>
                  </a:txBody>
                  <a:tcPr>
                    <a:solidFill>
                      <a:srgbClr val="FFC000"/>
                    </a:solidFill>
                  </a:tcPr>
                </a:tc>
                <a:tc>
                  <a:txBody>
                    <a:bodyPr/>
                    <a:lstStyle/>
                    <a:p>
                      <a:r>
                        <a:rPr lang="en-IN" dirty="0" smtClean="0"/>
                        <a:t>32</a:t>
                      </a:r>
                      <a:endParaRPr lang="en-IN" dirty="0"/>
                    </a:p>
                  </a:txBody>
                  <a:tcPr/>
                </a:tc>
                <a:tc>
                  <a:txBody>
                    <a:bodyPr/>
                    <a:lstStyle/>
                    <a:p>
                      <a:r>
                        <a:rPr lang="en-IN" dirty="0" smtClean="0"/>
                        <a:t>40</a:t>
                      </a:r>
                      <a:endParaRPr lang="en-IN" dirty="0"/>
                    </a:p>
                  </a:txBody>
                  <a:tcPr/>
                </a:tc>
                <a:tc>
                  <a:txBody>
                    <a:bodyPr/>
                    <a:lstStyle/>
                    <a:p>
                      <a:r>
                        <a:rPr lang="en-IN" dirty="0" smtClean="0"/>
                        <a:t>2</a:t>
                      </a:r>
                      <a:endParaRPr lang="en-IN" dirty="0"/>
                    </a:p>
                  </a:txBody>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546629906"/>
              </p:ext>
            </p:extLst>
          </p:nvPr>
        </p:nvGraphicFramePr>
        <p:xfrm>
          <a:off x="1279018" y="6037002"/>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chemeClr val="bg1"/>
                    </a:solidFill>
                  </a:tcPr>
                </a:tc>
                <a:tc>
                  <a:txBody>
                    <a:bodyPr/>
                    <a:lstStyle/>
                    <a:p>
                      <a:r>
                        <a:rPr lang="en-IN" dirty="0" smtClean="0"/>
                        <a:t>25</a:t>
                      </a:r>
                      <a:endParaRPr lang="en-IN" dirty="0"/>
                    </a:p>
                  </a:txBody>
                  <a:tcPr>
                    <a:solidFill>
                      <a:srgbClr val="FFC000"/>
                    </a:solidFill>
                  </a:tcPr>
                </a:tc>
                <a:tc>
                  <a:txBody>
                    <a:bodyPr/>
                    <a:lstStyle/>
                    <a:p>
                      <a:r>
                        <a:rPr lang="en-IN" dirty="0" smtClean="0"/>
                        <a:t>32</a:t>
                      </a:r>
                      <a:endParaRPr lang="en-IN" dirty="0"/>
                    </a:p>
                  </a:txBody>
                  <a:tcPr>
                    <a:solidFill>
                      <a:srgbClr val="FFC000"/>
                    </a:solidFill>
                  </a:tcPr>
                </a:tc>
                <a:tc>
                  <a:txBody>
                    <a:bodyPr/>
                    <a:lstStyle/>
                    <a:p>
                      <a:r>
                        <a:rPr lang="en-IN" dirty="0" smtClean="0"/>
                        <a:t>40</a:t>
                      </a:r>
                      <a:endParaRPr lang="en-IN" dirty="0"/>
                    </a:p>
                  </a:txBody>
                  <a:tcPr/>
                </a:tc>
                <a:tc>
                  <a:txBody>
                    <a:bodyPr/>
                    <a:lstStyle/>
                    <a:p>
                      <a:r>
                        <a:rPr lang="en-IN" dirty="0" smtClean="0"/>
                        <a:t>2</a:t>
                      </a:r>
                      <a:endParaRPr lang="en-IN" dirty="0"/>
                    </a:p>
                  </a:txBody>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spTree>
    <p:extLst>
      <p:ext uri="{BB962C8B-B14F-4D97-AF65-F5344CB8AC3E}">
        <p14:creationId xmlns:p14="http://schemas.microsoft.com/office/powerpoint/2010/main" val="218798890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fill="hold"/>
                                        <p:tgtEl>
                                          <p:spTgt spid="14"/>
                                        </p:tgtEl>
                                        <p:attrNameLst>
                                          <p:attrName>ppt_x</p:attrName>
                                        </p:attrNameLst>
                                      </p:cBhvr>
                                      <p:tavLst>
                                        <p:tav tm="0">
                                          <p:val>
                                            <p:strVal val="#ppt_x"/>
                                          </p:val>
                                        </p:tav>
                                        <p:tav tm="100000">
                                          <p:val>
                                            <p:strVal val="#ppt_x"/>
                                          </p:val>
                                        </p:tav>
                                      </p:tavLst>
                                    </p:anim>
                                    <p:anim calcmode="lin" valueType="num">
                                      <p:cBhvr additive="base">
                                        <p:cTn id="2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500" fill="hold"/>
                                        <p:tgtEl>
                                          <p:spTgt spid="16"/>
                                        </p:tgtEl>
                                        <p:attrNameLst>
                                          <p:attrName>ppt_x</p:attrName>
                                        </p:attrNameLst>
                                      </p:cBhvr>
                                      <p:tavLst>
                                        <p:tav tm="0">
                                          <p:val>
                                            <p:strVal val="#ppt_x"/>
                                          </p:val>
                                        </p:tav>
                                        <p:tav tm="100000">
                                          <p:val>
                                            <p:strVal val="#ppt_x"/>
                                          </p:val>
                                        </p:tav>
                                      </p:tavLst>
                                    </p:anim>
                                    <p:anim calcmode="lin" valueType="num">
                                      <p:cBhvr additive="base">
                                        <p:cTn id="3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additive="base">
                                        <p:cTn id="37" dur="500" fill="hold"/>
                                        <p:tgtEl>
                                          <p:spTgt spid="17"/>
                                        </p:tgtEl>
                                        <p:attrNameLst>
                                          <p:attrName>ppt_x</p:attrName>
                                        </p:attrNameLst>
                                      </p:cBhvr>
                                      <p:tavLst>
                                        <p:tav tm="0">
                                          <p:val>
                                            <p:strVal val="#ppt_x"/>
                                          </p:val>
                                        </p:tav>
                                        <p:tav tm="100000">
                                          <p:val>
                                            <p:strVal val="#ppt_x"/>
                                          </p:val>
                                        </p:tav>
                                      </p:tavLst>
                                    </p:anim>
                                    <p:anim calcmode="lin" valueType="num">
                                      <p:cBhvr additive="base">
                                        <p:cTn id="3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Bubble Sort	</a:t>
            </a:r>
            <a:endParaRPr lang="en-IN"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998850575"/>
              </p:ext>
            </p:extLst>
          </p:nvPr>
        </p:nvGraphicFramePr>
        <p:xfrm>
          <a:off x="1279018" y="2126355"/>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tc>
                <a:tc>
                  <a:txBody>
                    <a:bodyPr/>
                    <a:lstStyle/>
                    <a:p>
                      <a:r>
                        <a:rPr lang="en-IN" dirty="0" smtClean="0"/>
                        <a:t>25</a:t>
                      </a:r>
                      <a:endParaRPr lang="en-IN" dirty="0"/>
                    </a:p>
                  </a:txBody>
                  <a:tcPr/>
                </a:tc>
                <a:tc>
                  <a:txBody>
                    <a:bodyPr/>
                    <a:lstStyle/>
                    <a:p>
                      <a:r>
                        <a:rPr lang="en-IN" dirty="0" smtClean="0"/>
                        <a:t>32</a:t>
                      </a:r>
                      <a:endParaRPr lang="en-IN" dirty="0"/>
                    </a:p>
                  </a:txBody>
                  <a:tcPr>
                    <a:solidFill>
                      <a:srgbClr val="FFC000"/>
                    </a:solidFill>
                  </a:tcPr>
                </a:tc>
                <a:tc>
                  <a:txBody>
                    <a:bodyPr/>
                    <a:lstStyle/>
                    <a:p>
                      <a:r>
                        <a:rPr lang="en-IN" dirty="0" smtClean="0"/>
                        <a:t>40</a:t>
                      </a:r>
                      <a:endParaRPr lang="en-IN" dirty="0"/>
                    </a:p>
                  </a:txBody>
                  <a:tcPr>
                    <a:solidFill>
                      <a:srgbClr val="FFC000"/>
                    </a:solidFill>
                  </a:tcPr>
                </a:tc>
                <a:tc>
                  <a:txBody>
                    <a:bodyPr/>
                    <a:lstStyle/>
                    <a:p>
                      <a:r>
                        <a:rPr lang="en-IN" dirty="0" smtClean="0"/>
                        <a:t>2</a:t>
                      </a:r>
                      <a:endParaRPr lang="en-IN" dirty="0"/>
                    </a:p>
                  </a:txBody>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133296315"/>
              </p:ext>
            </p:extLst>
          </p:nvPr>
        </p:nvGraphicFramePr>
        <p:xfrm>
          <a:off x="1279018" y="2795094"/>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tc>
                <a:tc>
                  <a:txBody>
                    <a:bodyPr/>
                    <a:lstStyle/>
                    <a:p>
                      <a:r>
                        <a:rPr lang="en-IN" dirty="0" smtClean="0"/>
                        <a:t>25</a:t>
                      </a:r>
                      <a:endParaRPr lang="en-IN" dirty="0"/>
                    </a:p>
                  </a:txBody>
                  <a:tcPr/>
                </a:tc>
                <a:tc>
                  <a:txBody>
                    <a:bodyPr/>
                    <a:lstStyle/>
                    <a:p>
                      <a:r>
                        <a:rPr lang="en-IN" dirty="0" smtClean="0"/>
                        <a:t>32</a:t>
                      </a:r>
                      <a:endParaRPr lang="en-IN" dirty="0"/>
                    </a:p>
                  </a:txBody>
                  <a:tcPr/>
                </a:tc>
                <a:tc>
                  <a:txBody>
                    <a:bodyPr/>
                    <a:lstStyle/>
                    <a:p>
                      <a:r>
                        <a:rPr lang="en-IN" dirty="0" smtClean="0"/>
                        <a:t>40</a:t>
                      </a:r>
                      <a:endParaRPr lang="en-IN" dirty="0"/>
                    </a:p>
                  </a:txBody>
                  <a:tcPr>
                    <a:solidFill>
                      <a:srgbClr val="FFC000"/>
                    </a:solidFill>
                  </a:tcPr>
                </a:tc>
                <a:tc>
                  <a:txBody>
                    <a:bodyPr/>
                    <a:lstStyle/>
                    <a:p>
                      <a:r>
                        <a:rPr lang="en-IN" dirty="0" smtClean="0"/>
                        <a:t>2</a:t>
                      </a:r>
                      <a:endParaRPr lang="en-IN" dirty="0"/>
                    </a:p>
                  </a:txBody>
                  <a:tcPr>
                    <a:solidFill>
                      <a:srgbClr val="FFC000"/>
                    </a:solidFill>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130643693"/>
              </p:ext>
            </p:extLst>
          </p:nvPr>
        </p:nvGraphicFramePr>
        <p:xfrm>
          <a:off x="1279018" y="3463833"/>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rgbClr val="FFC000"/>
                    </a:solidFill>
                  </a:tcPr>
                </a:tc>
                <a:tc>
                  <a:txBody>
                    <a:bodyPr/>
                    <a:lstStyle/>
                    <a:p>
                      <a:r>
                        <a:rPr lang="en-IN" dirty="0" smtClean="0"/>
                        <a:t>25</a:t>
                      </a:r>
                      <a:endParaRPr lang="en-IN" dirty="0"/>
                    </a:p>
                  </a:txBody>
                  <a:tcPr>
                    <a:solidFill>
                      <a:srgbClr val="FFC000"/>
                    </a:solidFill>
                  </a:tcPr>
                </a:tc>
                <a:tc>
                  <a:txBody>
                    <a:bodyPr/>
                    <a:lstStyle/>
                    <a:p>
                      <a:r>
                        <a:rPr lang="en-IN" dirty="0" smtClean="0"/>
                        <a:t>32</a:t>
                      </a:r>
                      <a:endParaRPr lang="en-IN" dirty="0"/>
                    </a:p>
                  </a:txBody>
                  <a:tcPr/>
                </a:tc>
                <a:tc>
                  <a:txBody>
                    <a:bodyPr/>
                    <a:lstStyle/>
                    <a:p>
                      <a:r>
                        <a:rPr lang="en-IN" dirty="0" smtClean="0"/>
                        <a:t>2</a:t>
                      </a:r>
                      <a:endParaRPr lang="en-IN" dirty="0"/>
                    </a:p>
                  </a:txBody>
                  <a:tcPr/>
                </a:tc>
                <a:tc>
                  <a:txBody>
                    <a:bodyPr/>
                    <a:lstStyle/>
                    <a:p>
                      <a:r>
                        <a:rPr lang="en-IN" dirty="0" smtClean="0"/>
                        <a:t>40</a:t>
                      </a:r>
                      <a:endParaRPr lang="en-IN" dirty="0"/>
                    </a:p>
                  </a:txBody>
                  <a:tcPr>
                    <a:solidFill>
                      <a:srgbClr val="92D050"/>
                    </a:solidFill>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447065149"/>
              </p:ext>
            </p:extLst>
          </p:nvPr>
        </p:nvGraphicFramePr>
        <p:xfrm>
          <a:off x="1279018" y="4132572"/>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tc>
                <a:tc>
                  <a:txBody>
                    <a:bodyPr/>
                    <a:lstStyle/>
                    <a:p>
                      <a:r>
                        <a:rPr lang="en-IN" dirty="0" smtClean="0"/>
                        <a:t>25</a:t>
                      </a:r>
                      <a:endParaRPr lang="en-IN" dirty="0"/>
                    </a:p>
                  </a:txBody>
                  <a:tcPr>
                    <a:solidFill>
                      <a:srgbClr val="FFC000"/>
                    </a:solidFill>
                  </a:tcPr>
                </a:tc>
                <a:tc>
                  <a:txBody>
                    <a:bodyPr/>
                    <a:lstStyle/>
                    <a:p>
                      <a:r>
                        <a:rPr lang="en-IN" dirty="0" smtClean="0"/>
                        <a:t>32</a:t>
                      </a:r>
                      <a:endParaRPr lang="en-IN" dirty="0"/>
                    </a:p>
                  </a:txBody>
                  <a:tcPr>
                    <a:solidFill>
                      <a:srgbClr val="FFC000"/>
                    </a:solidFill>
                  </a:tcPr>
                </a:tc>
                <a:tc>
                  <a:txBody>
                    <a:bodyPr/>
                    <a:lstStyle/>
                    <a:p>
                      <a:r>
                        <a:rPr lang="en-IN" dirty="0" smtClean="0"/>
                        <a:t>2</a:t>
                      </a:r>
                      <a:endParaRPr lang="en-IN" dirty="0"/>
                    </a:p>
                  </a:txBody>
                  <a:tcPr/>
                </a:tc>
                <a:tc>
                  <a:txBody>
                    <a:bodyPr/>
                    <a:lstStyle/>
                    <a:p>
                      <a:r>
                        <a:rPr lang="en-IN" dirty="0" smtClean="0"/>
                        <a:t>40</a:t>
                      </a:r>
                      <a:endParaRPr lang="en-IN" dirty="0"/>
                    </a:p>
                  </a:txBody>
                  <a:tcPr>
                    <a:solidFill>
                      <a:srgbClr val="92D050"/>
                    </a:solidFill>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2633123275"/>
              </p:ext>
            </p:extLst>
          </p:nvPr>
        </p:nvGraphicFramePr>
        <p:xfrm>
          <a:off x="1279018" y="4801311"/>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tc>
                <a:tc>
                  <a:txBody>
                    <a:bodyPr/>
                    <a:lstStyle/>
                    <a:p>
                      <a:r>
                        <a:rPr lang="en-IN" dirty="0" smtClean="0"/>
                        <a:t>25</a:t>
                      </a:r>
                      <a:endParaRPr lang="en-IN" dirty="0"/>
                    </a:p>
                  </a:txBody>
                  <a:tcPr/>
                </a:tc>
                <a:tc>
                  <a:txBody>
                    <a:bodyPr/>
                    <a:lstStyle/>
                    <a:p>
                      <a:r>
                        <a:rPr lang="en-IN" dirty="0" smtClean="0"/>
                        <a:t>32</a:t>
                      </a:r>
                      <a:endParaRPr lang="en-IN" dirty="0"/>
                    </a:p>
                  </a:txBody>
                  <a:tcPr>
                    <a:solidFill>
                      <a:srgbClr val="FFC000"/>
                    </a:solidFill>
                  </a:tcPr>
                </a:tc>
                <a:tc>
                  <a:txBody>
                    <a:bodyPr/>
                    <a:lstStyle/>
                    <a:p>
                      <a:r>
                        <a:rPr lang="en-IN" dirty="0" smtClean="0"/>
                        <a:t>2</a:t>
                      </a:r>
                      <a:endParaRPr lang="en-IN" dirty="0"/>
                    </a:p>
                  </a:txBody>
                  <a:tcPr>
                    <a:solidFill>
                      <a:srgbClr val="FFC000"/>
                    </a:solidFill>
                  </a:tcPr>
                </a:tc>
                <a:tc>
                  <a:txBody>
                    <a:bodyPr/>
                    <a:lstStyle/>
                    <a:p>
                      <a:r>
                        <a:rPr lang="en-IN" dirty="0" smtClean="0"/>
                        <a:t>40</a:t>
                      </a:r>
                      <a:endParaRPr lang="en-IN" dirty="0"/>
                    </a:p>
                  </a:txBody>
                  <a:tcPr>
                    <a:solidFill>
                      <a:srgbClr val="92D050"/>
                    </a:solidFill>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084432738"/>
              </p:ext>
            </p:extLst>
          </p:nvPr>
        </p:nvGraphicFramePr>
        <p:xfrm>
          <a:off x="1279018" y="5470050"/>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rgbClr val="FFC000"/>
                    </a:solidFill>
                  </a:tcPr>
                </a:tc>
                <a:tc>
                  <a:txBody>
                    <a:bodyPr/>
                    <a:lstStyle/>
                    <a:p>
                      <a:r>
                        <a:rPr lang="en-IN" dirty="0" smtClean="0"/>
                        <a:t>25</a:t>
                      </a:r>
                      <a:endParaRPr lang="en-IN" dirty="0"/>
                    </a:p>
                  </a:txBody>
                  <a:tcPr>
                    <a:solidFill>
                      <a:srgbClr val="FFC000"/>
                    </a:solidFill>
                  </a:tcPr>
                </a:tc>
                <a:tc>
                  <a:txBody>
                    <a:bodyPr/>
                    <a:lstStyle/>
                    <a:p>
                      <a:r>
                        <a:rPr lang="en-IN" dirty="0" smtClean="0"/>
                        <a:t>2</a:t>
                      </a:r>
                      <a:endParaRPr lang="en-IN" dirty="0"/>
                    </a:p>
                  </a:txBody>
                  <a:tcPr/>
                </a:tc>
                <a:tc>
                  <a:txBody>
                    <a:bodyPr/>
                    <a:lstStyle/>
                    <a:p>
                      <a:r>
                        <a:rPr lang="en-IN" dirty="0" smtClean="0"/>
                        <a:t>32</a:t>
                      </a:r>
                      <a:endParaRPr lang="en-IN" dirty="0"/>
                    </a:p>
                  </a:txBody>
                  <a:tcPr>
                    <a:solidFill>
                      <a:srgbClr val="92D050"/>
                    </a:solidFill>
                  </a:tcPr>
                </a:tc>
                <a:tc>
                  <a:txBody>
                    <a:bodyPr/>
                    <a:lstStyle/>
                    <a:p>
                      <a:r>
                        <a:rPr lang="en-IN" dirty="0" smtClean="0"/>
                        <a:t>40</a:t>
                      </a:r>
                      <a:endParaRPr lang="en-IN" dirty="0"/>
                    </a:p>
                  </a:txBody>
                  <a:tcPr>
                    <a:solidFill>
                      <a:srgbClr val="92D050"/>
                    </a:solidFill>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1411828945"/>
              </p:ext>
            </p:extLst>
          </p:nvPr>
        </p:nvGraphicFramePr>
        <p:xfrm>
          <a:off x="1279018" y="6138789"/>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tc>
                <a:tc>
                  <a:txBody>
                    <a:bodyPr/>
                    <a:lstStyle/>
                    <a:p>
                      <a:r>
                        <a:rPr lang="en-IN" dirty="0" smtClean="0"/>
                        <a:t>25</a:t>
                      </a:r>
                      <a:endParaRPr lang="en-IN" dirty="0"/>
                    </a:p>
                  </a:txBody>
                  <a:tcPr>
                    <a:solidFill>
                      <a:srgbClr val="FFC000"/>
                    </a:solidFill>
                  </a:tcPr>
                </a:tc>
                <a:tc>
                  <a:txBody>
                    <a:bodyPr/>
                    <a:lstStyle/>
                    <a:p>
                      <a:r>
                        <a:rPr lang="en-IN" dirty="0" smtClean="0"/>
                        <a:t>2</a:t>
                      </a:r>
                      <a:endParaRPr lang="en-IN" dirty="0"/>
                    </a:p>
                  </a:txBody>
                  <a:tcPr>
                    <a:solidFill>
                      <a:srgbClr val="FFC000"/>
                    </a:solidFill>
                  </a:tcPr>
                </a:tc>
                <a:tc>
                  <a:txBody>
                    <a:bodyPr/>
                    <a:lstStyle/>
                    <a:p>
                      <a:r>
                        <a:rPr lang="en-IN" dirty="0" smtClean="0"/>
                        <a:t>32</a:t>
                      </a:r>
                      <a:endParaRPr lang="en-IN" dirty="0"/>
                    </a:p>
                  </a:txBody>
                  <a:tcPr>
                    <a:solidFill>
                      <a:srgbClr val="92D050"/>
                    </a:solidFill>
                  </a:tcPr>
                </a:tc>
                <a:tc>
                  <a:txBody>
                    <a:bodyPr/>
                    <a:lstStyle/>
                    <a:p>
                      <a:r>
                        <a:rPr lang="en-IN" dirty="0" smtClean="0"/>
                        <a:t>40</a:t>
                      </a:r>
                      <a:endParaRPr lang="en-IN" dirty="0"/>
                    </a:p>
                  </a:txBody>
                  <a:tcPr>
                    <a:solidFill>
                      <a:srgbClr val="92D050"/>
                    </a:solidFill>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spTree>
    <p:extLst>
      <p:ext uri="{BB962C8B-B14F-4D97-AF65-F5344CB8AC3E}">
        <p14:creationId xmlns:p14="http://schemas.microsoft.com/office/powerpoint/2010/main" val="15725550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fill="hold"/>
                                        <p:tgtEl>
                                          <p:spTgt spid="9"/>
                                        </p:tgtEl>
                                        <p:attrNameLst>
                                          <p:attrName>ppt_x</p:attrName>
                                        </p:attrNameLst>
                                      </p:cBhvr>
                                      <p:tavLst>
                                        <p:tav tm="0">
                                          <p:val>
                                            <p:strVal val="#ppt_x"/>
                                          </p:val>
                                        </p:tav>
                                        <p:tav tm="100000">
                                          <p:val>
                                            <p:strVal val="#ppt_x"/>
                                          </p:val>
                                        </p:tav>
                                      </p:tavLst>
                                    </p:anim>
                                    <p:anim calcmode="lin" valueType="num">
                                      <p:cBhvr additive="base">
                                        <p:cTn id="3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additive="base">
                                        <p:cTn id="43" dur="500" fill="hold"/>
                                        <p:tgtEl>
                                          <p:spTgt spid="10"/>
                                        </p:tgtEl>
                                        <p:attrNameLst>
                                          <p:attrName>ppt_x</p:attrName>
                                        </p:attrNameLst>
                                      </p:cBhvr>
                                      <p:tavLst>
                                        <p:tav tm="0">
                                          <p:val>
                                            <p:strVal val="#ppt_x"/>
                                          </p:val>
                                        </p:tav>
                                        <p:tav tm="100000">
                                          <p:val>
                                            <p:strVal val="#ppt_x"/>
                                          </p:val>
                                        </p:tav>
                                      </p:tavLst>
                                    </p:anim>
                                    <p:anim calcmode="lin" valueType="num">
                                      <p:cBhvr additive="base">
                                        <p:cTn id="4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Bubble Sort	</a:t>
            </a:r>
            <a:endParaRPr lang="en-IN"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65222215"/>
              </p:ext>
            </p:extLst>
          </p:nvPr>
        </p:nvGraphicFramePr>
        <p:xfrm>
          <a:off x="1279525" y="2190750"/>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15</a:t>
                      </a:r>
                      <a:endParaRPr lang="en-IN" dirty="0"/>
                    </a:p>
                  </a:txBody>
                  <a:tcPr>
                    <a:solidFill>
                      <a:srgbClr val="FFC000"/>
                    </a:solidFill>
                  </a:tcPr>
                </a:tc>
                <a:tc>
                  <a:txBody>
                    <a:bodyPr/>
                    <a:lstStyle/>
                    <a:p>
                      <a:r>
                        <a:rPr lang="en-IN" dirty="0" smtClean="0"/>
                        <a:t>2</a:t>
                      </a:r>
                      <a:endParaRPr lang="en-IN" dirty="0"/>
                    </a:p>
                  </a:txBody>
                  <a:tcPr>
                    <a:solidFill>
                      <a:srgbClr val="FFC000"/>
                    </a:solidFill>
                  </a:tcPr>
                </a:tc>
                <a:tc>
                  <a:txBody>
                    <a:bodyPr/>
                    <a:lstStyle/>
                    <a:p>
                      <a:r>
                        <a:rPr lang="en-IN" dirty="0" smtClean="0"/>
                        <a:t>25</a:t>
                      </a:r>
                      <a:endParaRPr lang="en-IN" dirty="0"/>
                    </a:p>
                  </a:txBody>
                  <a:tcPr>
                    <a:solidFill>
                      <a:srgbClr val="92D050"/>
                    </a:solidFill>
                  </a:tcPr>
                </a:tc>
                <a:tc>
                  <a:txBody>
                    <a:bodyPr/>
                    <a:lstStyle/>
                    <a:p>
                      <a:r>
                        <a:rPr lang="en-IN" dirty="0" smtClean="0"/>
                        <a:t>32</a:t>
                      </a:r>
                      <a:endParaRPr lang="en-IN" dirty="0"/>
                    </a:p>
                  </a:txBody>
                  <a:tcPr>
                    <a:solidFill>
                      <a:srgbClr val="92D050"/>
                    </a:solidFill>
                  </a:tcPr>
                </a:tc>
                <a:tc>
                  <a:txBody>
                    <a:bodyPr/>
                    <a:lstStyle/>
                    <a:p>
                      <a:r>
                        <a:rPr lang="en-IN" dirty="0" smtClean="0"/>
                        <a:t>40</a:t>
                      </a:r>
                      <a:endParaRPr lang="en-IN" dirty="0"/>
                    </a:p>
                  </a:txBody>
                  <a:tcPr>
                    <a:solidFill>
                      <a:srgbClr val="92D050"/>
                    </a:solidFill>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073069298"/>
              </p:ext>
            </p:extLst>
          </p:nvPr>
        </p:nvGraphicFramePr>
        <p:xfrm>
          <a:off x="1279525" y="2923884"/>
          <a:ext cx="9629774" cy="370840"/>
        </p:xfrm>
        <a:graphic>
          <a:graphicData uri="http://schemas.openxmlformats.org/drawingml/2006/table">
            <a:tbl>
              <a:tblPr firstRow="1" bandRow="1">
                <a:tableStyleId>{D7AC3CCA-C797-4891-BE02-D94E43425B78}</a:tableStyleId>
              </a:tblPr>
              <a:tblGrid>
                <a:gridCol w="1375682"/>
                <a:gridCol w="1375682"/>
                <a:gridCol w="1375682"/>
                <a:gridCol w="1375682"/>
                <a:gridCol w="1375682"/>
                <a:gridCol w="1375682"/>
                <a:gridCol w="1375682"/>
              </a:tblGrid>
              <a:tr h="370840">
                <a:tc>
                  <a:txBody>
                    <a:bodyPr/>
                    <a:lstStyle/>
                    <a:p>
                      <a:r>
                        <a:rPr lang="en-IN" dirty="0" smtClean="0"/>
                        <a:t>2</a:t>
                      </a:r>
                      <a:endParaRPr lang="en-IN" dirty="0"/>
                    </a:p>
                  </a:txBody>
                  <a:tcPr>
                    <a:solidFill>
                      <a:srgbClr val="92D050"/>
                    </a:solidFill>
                  </a:tcPr>
                </a:tc>
                <a:tc>
                  <a:txBody>
                    <a:bodyPr/>
                    <a:lstStyle/>
                    <a:p>
                      <a:r>
                        <a:rPr lang="en-IN" dirty="0" smtClean="0"/>
                        <a:t>15</a:t>
                      </a:r>
                      <a:endParaRPr lang="en-IN" dirty="0"/>
                    </a:p>
                  </a:txBody>
                  <a:tcPr>
                    <a:solidFill>
                      <a:srgbClr val="92D050"/>
                    </a:solidFill>
                  </a:tcPr>
                </a:tc>
                <a:tc>
                  <a:txBody>
                    <a:bodyPr/>
                    <a:lstStyle/>
                    <a:p>
                      <a:r>
                        <a:rPr lang="en-IN" dirty="0" smtClean="0"/>
                        <a:t>25</a:t>
                      </a:r>
                      <a:endParaRPr lang="en-IN" dirty="0"/>
                    </a:p>
                  </a:txBody>
                  <a:tcPr>
                    <a:solidFill>
                      <a:srgbClr val="92D050"/>
                    </a:solidFill>
                  </a:tcPr>
                </a:tc>
                <a:tc>
                  <a:txBody>
                    <a:bodyPr/>
                    <a:lstStyle/>
                    <a:p>
                      <a:r>
                        <a:rPr lang="en-IN" dirty="0" smtClean="0"/>
                        <a:t>32</a:t>
                      </a:r>
                      <a:endParaRPr lang="en-IN" dirty="0"/>
                    </a:p>
                  </a:txBody>
                  <a:tcPr>
                    <a:solidFill>
                      <a:srgbClr val="92D050"/>
                    </a:solidFill>
                  </a:tcPr>
                </a:tc>
                <a:tc>
                  <a:txBody>
                    <a:bodyPr/>
                    <a:lstStyle/>
                    <a:p>
                      <a:r>
                        <a:rPr lang="en-IN" dirty="0" smtClean="0"/>
                        <a:t>40</a:t>
                      </a:r>
                      <a:endParaRPr lang="en-IN" dirty="0"/>
                    </a:p>
                  </a:txBody>
                  <a:tcPr>
                    <a:solidFill>
                      <a:srgbClr val="92D050"/>
                    </a:solidFill>
                  </a:tcPr>
                </a:tc>
                <a:tc>
                  <a:txBody>
                    <a:bodyPr/>
                    <a:lstStyle/>
                    <a:p>
                      <a:r>
                        <a:rPr lang="en-IN" dirty="0" smtClean="0"/>
                        <a:t>55</a:t>
                      </a:r>
                      <a:endParaRPr lang="en-IN" dirty="0"/>
                    </a:p>
                  </a:txBody>
                  <a:tcPr>
                    <a:solidFill>
                      <a:srgbClr val="92D050"/>
                    </a:solidFill>
                  </a:tcPr>
                </a:tc>
                <a:tc>
                  <a:txBody>
                    <a:bodyPr/>
                    <a:lstStyle/>
                    <a:p>
                      <a:r>
                        <a:rPr lang="en-IN" dirty="0" smtClean="0"/>
                        <a:t>75</a:t>
                      </a:r>
                      <a:endParaRPr lang="en-IN" dirty="0"/>
                    </a:p>
                  </a:txBody>
                  <a:tcPr>
                    <a:solidFill>
                      <a:srgbClr val="92D050"/>
                    </a:solidFill>
                  </a:tcPr>
                </a:tc>
              </a:tr>
            </a:tbl>
          </a:graphicData>
        </a:graphic>
      </p:graphicFrame>
      <p:sp>
        <p:nvSpPr>
          <p:cNvPr id="6" name="TextBox 5"/>
          <p:cNvSpPr txBox="1"/>
          <p:nvPr/>
        </p:nvSpPr>
        <p:spPr>
          <a:xfrm>
            <a:off x="3644478" y="4694830"/>
            <a:ext cx="4899868" cy="769441"/>
          </a:xfrm>
          <a:prstGeom prst="rect">
            <a:avLst/>
          </a:prstGeom>
          <a:noFill/>
        </p:spPr>
        <p:txBody>
          <a:bodyPr wrap="none" rtlCol="0">
            <a:spAutoFit/>
          </a:bodyPr>
          <a:lstStyle/>
          <a:p>
            <a:r>
              <a:rPr lang="en-IN" sz="4400" b="1" dirty="0" smtClean="0"/>
              <a:t>Elements are Sorted</a:t>
            </a:r>
            <a:endParaRPr lang="en-IN" sz="4400" b="1" dirty="0"/>
          </a:p>
        </p:txBody>
      </p:sp>
    </p:spTree>
    <p:extLst>
      <p:ext uri="{BB962C8B-B14F-4D97-AF65-F5344CB8AC3E}">
        <p14:creationId xmlns:p14="http://schemas.microsoft.com/office/powerpoint/2010/main" val="324050496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additive="base">
                                        <p:cTn id="19"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Bubble Sort</a:t>
            </a:r>
            <a:endParaRPr lang="en-IN" dirty="0"/>
          </a:p>
        </p:txBody>
      </p:sp>
      <p:pic>
        <p:nvPicPr>
          <p:cNvPr id="6" name="Content Placeholder 5"/>
          <p:cNvPicPr>
            <a:picLocks noGrp="1" noChangeAspect="1"/>
          </p:cNvPicPr>
          <p:nvPr>
            <p:ph idx="1"/>
          </p:nvPr>
        </p:nvPicPr>
        <p:blipFill>
          <a:blip r:embed="rId2"/>
          <a:stretch>
            <a:fillRect/>
          </a:stretch>
        </p:blipFill>
        <p:spPr>
          <a:xfrm>
            <a:off x="3139493" y="1828456"/>
            <a:ext cx="5909966" cy="5029544"/>
          </a:xfrm>
          <a:prstGeom prst="rect">
            <a:avLst/>
          </a:prstGeom>
        </p:spPr>
      </p:pic>
    </p:spTree>
    <p:extLst>
      <p:ext uri="{BB962C8B-B14F-4D97-AF65-F5344CB8AC3E}">
        <p14:creationId xmlns:p14="http://schemas.microsoft.com/office/powerpoint/2010/main" val="1553243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Bubble Sort</a:t>
            </a:r>
            <a:endParaRPr lang="en-IN" dirty="0"/>
          </a:p>
        </p:txBody>
      </p:sp>
      <p:pic>
        <p:nvPicPr>
          <p:cNvPr id="4" name="Content Placeholder 3"/>
          <p:cNvPicPr>
            <a:picLocks noGrp="1" noChangeAspect="1"/>
          </p:cNvPicPr>
          <p:nvPr>
            <p:ph idx="1"/>
          </p:nvPr>
        </p:nvPicPr>
        <p:blipFill>
          <a:blip r:embed="rId2"/>
          <a:stretch>
            <a:fillRect/>
          </a:stretch>
        </p:blipFill>
        <p:spPr>
          <a:xfrm>
            <a:off x="2506520" y="2920621"/>
            <a:ext cx="7175912" cy="2596808"/>
          </a:xfrm>
          <a:prstGeom prst="rect">
            <a:avLst/>
          </a:prstGeom>
        </p:spPr>
      </p:pic>
    </p:spTree>
    <p:extLst>
      <p:ext uri="{BB962C8B-B14F-4D97-AF65-F5344CB8AC3E}">
        <p14:creationId xmlns:p14="http://schemas.microsoft.com/office/powerpoint/2010/main" val="4138612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735</TotalTime>
  <Words>423</Words>
  <Application>Microsoft Office PowerPoint</Application>
  <PresentationFormat>Widescreen</PresentationFormat>
  <Paragraphs>258</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Wingdings</vt:lpstr>
      <vt:lpstr>Educational subjects 16x9</vt:lpstr>
      <vt:lpstr>Bubble Sort</vt:lpstr>
      <vt:lpstr>Bubble Sort </vt:lpstr>
      <vt:lpstr>Bubble Sort </vt:lpstr>
      <vt:lpstr>Bubble Sort </vt:lpstr>
      <vt:lpstr>Bubble Sort </vt:lpstr>
      <vt:lpstr>Bubble Sort </vt:lpstr>
      <vt:lpstr>Bubble Sort </vt:lpstr>
      <vt:lpstr>Bubble Sort</vt:lpstr>
      <vt:lpstr>Bubble Sort</vt:lpstr>
      <vt:lpstr>Linear Search</vt:lpstr>
      <vt:lpstr>Linear Search</vt:lpstr>
      <vt:lpstr>Linear Search</vt:lpstr>
      <vt:lpstr>Linear Search</vt:lpstr>
      <vt:lpstr>Linear Search</vt:lpstr>
      <vt:lpstr>Linear Search</vt:lpstr>
      <vt:lpstr>Binary Search</vt:lpstr>
      <vt:lpstr>Binary Search</vt:lpstr>
      <vt:lpstr>Binary Search</vt:lpstr>
      <vt:lpstr>Binary Search</vt:lpstr>
      <vt:lpstr>Binary Search</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dc:title>
  <dc:creator>suryateja chandolu</dc:creator>
  <cp:lastModifiedBy>suryateja chandolu</cp:lastModifiedBy>
  <cp:revision>20</cp:revision>
  <dcterms:created xsi:type="dcterms:W3CDTF">2022-02-03T02:22:42Z</dcterms:created>
  <dcterms:modified xsi:type="dcterms:W3CDTF">2022-02-03T14:37:57Z</dcterms:modified>
</cp:coreProperties>
</file>

<file path=docProps/thumbnail.jpeg>
</file>